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5" r:id="rId3"/>
    <p:sldId id="266" r:id="rId4"/>
    <p:sldId id="257" r:id="rId5"/>
    <p:sldId id="258" r:id="rId6"/>
    <p:sldId id="259" r:id="rId7"/>
    <p:sldId id="267" r:id="rId8"/>
    <p:sldId id="268" r:id="rId9"/>
    <p:sldId id="281" r:id="rId10"/>
    <p:sldId id="271" r:id="rId11"/>
    <p:sldId id="282" r:id="rId12"/>
    <p:sldId id="284" r:id="rId13"/>
    <p:sldId id="286" r:id="rId14"/>
    <p:sldId id="287" r:id="rId15"/>
    <p:sldId id="260" r:id="rId16"/>
    <p:sldId id="288" r:id="rId17"/>
    <p:sldId id="289" r:id="rId18"/>
    <p:sldId id="290" r:id="rId19"/>
    <p:sldId id="291" r:id="rId20"/>
    <p:sldId id="292" r:id="rId21"/>
    <p:sldId id="293" r:id="rId22"/>
    <p:sldId id="294" r:id="rId23"/>
    <p:sldId id="301" r:id="rId24"/>
    <p:sldId id="295" r:id="rId25"/>
    <p:sldId id="299" r:id="rId26"/>
    <p:sldId id="296" r:id="rId27"/>
    <p:sldId id="2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C6C"/>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729DA5-DBF5-4482-8F78-8DD0581D122F}" v="10" dt="2021-03-01T06:32:55.202"/>
    <p1510:client id="{AE9E9A9C-FC6A-A001-151B-0D55F0AC8BE8}" v="87" dt="2021-02-28T16:39:17.65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82" autoAdjust="0"/>
    <p:restoredTop sz="94249" autoAdjust="0"/>
  </p:normalViewPr>
  <p:slideViewPr>
    <p:cSldViewPr snapToGrid="0">
      <p:cViewPr varScale="1">
        <p:scale>
          <a:sx n="72" d="100"/>
          <a:sy n="72" d="100"/>
        </p:scale>
        <p:origin x="5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A7BC9-BBB2-41DF-BF7F-D30DC53CAB56}"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DE09-0D3D-482D-A4A5-42820B51B664}" type="slidenum">
              <a:rPr lang="en-US" smtClean="0"/>
              <a:t>‹#›</a:t>
            </a:fld>
            <a:endParaRPr lang="en-US"/>
          </a:p>
        </p:txBody>
      </p:sp>
    </p:spTree>
    <p:extLst>
      <p:ext uri="{BB962C8B-B14F-4D97-AF65-F5344CB8AC3E}">
        <p14:creationId xmlns:p14="http://schemas.microsoft.com/office/powerpoint/2010/main" val="262473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Team introduction</a:t>
            </a:r>
          </a:p>
          <a:p>
            <a:pPr marL="342900" indent="-342900">
              <a:buAutoNum type="arabicPeriod"/>
            </a:pPr>
            <a:r>
              <a:rPr lang="en-US"/>
              <a:t>Business problem + what we are trying to solve</a:t>
            </a:r>
          </a:p>
          <a:p>
            <a:pPr marL="342900" indent="-342900">
              <a:buAutoNum type="arabicPeriod"/>
            </a:pPr>
            <a:r>
              <a:rPr lang="en-US"/>
              <a:t>Data description </a:t>
            </a:r>
          </a:p>
          <a:p>
            <a:pPr marL="342900" indent="-342900">
              <a:buAutoNum type="arabicPeriod"/>
            </a:pPr>
            <a:r>
              <a:rPr lang="en-US"/>
              <a:t>Data visualization + exploratory data analysis + insights</a:t>
            </a:r>
          </a:p>
          <a:p>
            <a:pPr marL="342900" indent="-342900">
              <a:buAutoNum type="arabicPeriod"/>
            </a:pPr>
            <a:r>
              <a:rPr lang="en-US"/>
              <a:t>Data cleaning</a:t>
            </a:r>
          </a:p>
          <a:p>
            <a:pPr marL="342900" indent="-342900">
              <a:buAutoNum type="arabicPeriod"/>
            </a:pPr>
            <a:r>
              <a:rPr lang="en-US"/>
              <a:t>Model Building &amp; Testing ANNs</a:t>
            </a:r>
          </a:p>
          <a:p>
            <a:pPr marL="342900" indent="-342900">
              <a:buAutoNum type="arabicPeriod"/>
            </a:pPr>
            <a:r>
              <a:rPr lang="en-US"/>
              <a:t>Recommendations &amp; Way Forward</a:t>
            </a:r>
          </a:p>
          <a:p>
            <a:endParaRPr lang="en-US"/>
          </a:p>
        </p:txBody>
      </p:sp>
      <p:sp>
        <p:nvSpPr>
          <p:cNvPr id="4" name="Slide Number Placeholder 3"/>
          <p:cNvSpPr>
            <a:spLocks noGrp="1"/>
          </p:cNvSpPr>
          <p:nvPr>
            <p:ph type="sldNum" sz="quarter" idx="5"/>
          </p:nvPr>
        </p:nvSpPr>
        <p:spPr/>
        <p:txBody>
          <a:bodyPr/>
          <a:lstStyle/>
          <a:p>
            <a:fld id="{CB69DE09-0D3D-482D-A4A5-42820B51B664}" type="slidenum">
              <a:rPr lang="en-US" smtClean="0"/>
              <a:t>1</a:t>
            </a:fld>
            <a:endParaRPr lang="en-US"/>
          </a:p>
        </p:txBody>
      </p:sp>
    </p:spTree>
    <p:extLst>
      <p:ext uri="{BB962C8B-B14F-4D97-AF65-F5344CB8AC3E}">
        <p14:creationId xmlns:p14="http://schemas.microsoft.com/office/powerpoint/2010/main" val="242256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dealing with a classification problem here</a:t>
            </a:r>
          </a:p>
        </p:txBody>
      </p:sp>
      <p:sp>
        <p:nvSpPr>
          <p:cNvPr id="4" name="Slide Number Placeholder 3"/>
          <p:cNvSpPr>
            <a:spLocks noGrp="1"/>
          </p:cNvSpPr>
          <p:nvPr>
            <p:ph type="sldNum" sz="quarter" idx="5"/>
          </p:nvPr>
        </p:nvSpPr>
        <p:spPr/>
        <p:txBody>
          <a:bodyPr/>
          <a:lstStyle/>
          <a:p>
            <a:fld id="{CB69DE09-0D3D-482D-A4A5-42820B51B664}" type="slidenum">
              <a:rPr lang="en-US" smtClean="0"/>
              <a:t>3</a:t>
            </a:fld>
            <a:endParaRPr lang="en-US"/>
          </a:p>
        </p:txBody>
      </p:sp>
    </p:spTree>
    <p:extLst>
      <p:ext uri="{BB962C8B-B14F-4D97-AF65-F5344CB8AC3E}">
        <p14:creationId xmlns:p14="http://schemas.microsoft.com/office/powerpoint/2010/main" val="223910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69DE09-0D3D-482D-A4A5-42820B51B664}" type="slidenum">
              <a:rPr lang="en-US" smtClean="0"/>
              <a:t>4</a:t>
            </a:fld>
            <a:endParaRPr lang="en-US"/>
          </a:p>
        </p:txBody>
      </p:sp>
    </p:spTree>
    <p:extLst>
      <p:ext uri="{BB962C8B-B14F-4D97-AF65-F5344CB8AC3E}">
        <p14:creationId xmlns:p14="http://schemas.microsoft.com/office/powerpoint/2010/main" val="3367801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dealing with both categorical and numerical features</a:t>
            </a:r>
          </a:p>
        </p:txBody>
      </p:sp>
      <p:sp>
        <p:nvSpPr>
          <p:cNvPr id="4" name="Slide Number Placeholder 3"/>
          <p:cNvSpPr>
            <a:spLocks noGrp="1"/>
          </p:cNvSpPr>
          <p:nvPr>
            <p:ph type="sldNum" sz="quarter" idx="5"/>
          </p:nvPr>
        </p:nvSpPr>
        <p:spPr/>
        <p:txBody>
          <a:bodyPr/>
          <a:lstStyle/>
          <a:p>
            <a:fld id="{CB69DE09-0D3D-482D-A4A5-42820B51B664}" type="slidenum">
              <a:rPr lang="en-US" smtClean="0"/>
              <a:t>6</a:t>
            </a:fld>
            <a:endParaRPr lang="en-US"/>
          </a:p>
        </p:txBody>
      </p:sp>
    </p:spTree>
    <p:extLst>
      <p:ext uri="{BB962C8B-B14F-4D97-AF65-F5344CB8AC3E}">
        <p14:creationId xmlns:p14="http://schemas.microsoft.com/office/powerpoint/2010/main" val="4281528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grade</a:t>
            </a:r>
          </a:p>
        </p:txBody>
      </p:sp>
      <p:sp>
        <p:nvSpPr>
          <p:cNvPr id="4" name="Slide Number Placeholder 3"/>
          <p:cNvSpPr>
            <a:spLocks noGrp="1"/>
          </p:cNvSpPr>
          <p:nvPr>
            <p:ph type="sldNum" sz="quarter" idx="5"/>
          </p:nvPr>
        </p:nvSpPr>
        <p:spPr/>
        <p:txBody>
          <a:bodyPr/>
          <a:lstStyle/>
          <a:p>
            <a:fld id="{CB69DE09-0D3D-482D-A4A5-42820B51B664}" type="slidenum">
              <a:rPr lang="en-US" smtClean="0"/>
              <a:t>8</a:t>
            </a:fld>
            <a:endParaRPr lang="en-US"/>
          </a:p>
        </p:txBody>
      </p:sp>
    </p:spTree>
    <p:extLst>
      <p:ext uri="{BB962C8B-B14F-4D97-AF65-F5344CB8AC3E}">
        <p14:creationId xmlns:p14="http://schemas.microsoft.com/office/powerpoint/2010/main" val="94859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People with </a:t>
            </a:r>
            <a:r>
              <a:rPr lang="en-US" err="1"/>
              <a:t>pooor</a:t>
            </a:r>
            <a:r>
              <a:rPr lang="en-US"/>
              <a:t> credit history </a:t>
            </a:r>
          </a:p>
        </p:txBody>
      </p:sp>
      <p:sp>
        <p:nvSpPr>
          <p:cNvPr id="4" name="Slide Number Placeholder 3"/>
          <p:cNvSpPr>
            <a:spLocks noGrp="1"/>
          </p:cNvSpPr>
          <p:nvPr>
            <p:ph type="sldNum" sz="quarter" idx="5"/>
          </p:nvPr>
        </p:nvSpPr>
        <p:spPr/>
        <p:txBody>
          <a:bodyPr/>
          <a:lstStyle/>
          <a:p>
            <a:fld id="{CB69DE09-0D3D-482D-A4A5-42820B51B664}" type="slidenum">
              <a:rPr lang="en-US" smtClean="0"/>
              <a:t>10</a:t>
            </a:fld>
            <a:endParaRPr lang="en-US"/>
          </a:p>
        </p:txBody>
      </p:sp>
    </p:spTree>
    <p:extLst>
      <p:ext uri="{BB962C8B-B14F-4D97-AF65-F5344CB8AC3E}">
        <p14:creationId xmlns:p14="http://schemas.microsoft.com/office/powerpoint/2010/main" val="309230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69DE09-0D3D-482D-A4A5-42820B51B664}" type="slidenum">
              <a:rPr lang="en-US" smtClean="0"/>
              <a:t>16</a:t>
            </a:fld>
            <a:endParaRPr lang="en-US"/>
          </a:p>
        </p:txBody>
      </p:sp>
    </p:spTree>
    <p:extLst>
      <p:ext uri="{BB962C8B-B14F-4D97-AF65-F5344CB8AC3E}">
        <p14:creationId xmlns:p14="http://schemas.microsoft.com/office/powerpoint/2010/main" val="359850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1F8-8685-42EB-B152-EBAF0038A1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C510ED-0D00-4A9B-B41B-6F2B1186A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975F06-063C-4F55-A8AE-CFB4038CBC65}"/>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58018DC8-26C0-49E8-8B6D-5B4A8B7CE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0779-4053-4CF0-8AA4-603B9AB7E8FC}"/>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412782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FDF-02E3-4728-A4FD-190EAB71A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D57DB-8CEA-4767-B52E-9F3108FF36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E2A77-F47D-417B-BEE6-E1628A80547A}"/>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194907DF-4CDE-488A-97A0-515ECF7EB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57441-C70A-42A9-9D93-5F14335C1B45}"/>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223317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DDC8FE-78B4-4465-A5CB-07C6BB8A2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14EA97-9F58-45D5-8B17-5BFB37ED8C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CC5C3-043A-4344-BEED-59FA26BC1461}"/>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78BF967E-A158-4C9B-A5EB-F6A960CED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98227-4D99-481C-959F-8F945CBA9DFF}"/>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711322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705F-4402-4156-90DE-E82101ABC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8A48B-DA58-4687-B534-EB2405246E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02FF4-7FB2-4E7E-941F-8387E0B8803C}"/>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C6B5A7FA-2008-4C41-95AB-357CD46CD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5806D-2373-4A9C-9136-47FED478964E}"/>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330183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7062A-D9E8-497E-9278-7B054A349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560E-65DC-4EA3-9751-90E4143D0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44362-6FB8-4A61-A77A-1B20236373DB}"/>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F7C782B3-E236-4BEB-AD85-7C509614B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885C8-BDDF-464F-B5DA-67D2B1ACAF98}"/>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581950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7A33-1BE1-4F61-9F59-781D84010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6C868-0749-44E1-B07F-890DE5E568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532AFC-A0C7-4530-863D-DE3AC63DE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B92BC-5798-4ABA-AC15-073E688288E0}"/>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6" name="Footer Placeholder 5">
            <a:extLst>
              <a:ext uri="{FF2B5EF4-FFF2-40B4-BE49-F238E27FC236}">
                <a16:creationId xmlns:a16="http://schemas.microsoft.com/office/drawing/2014/main" id="{2DF0519D-359A-476F-A71A-424A213B1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F1115-8DE8-4913-B2A0-7A3B55F8E581}"/>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267927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72FC-83D8-44BD-A6DA-23C675420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86039-BEF7-4CA3-91B4-B9681F4C0B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0BF2B-C4AF-4477-A880-FAE8DF0946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8AA97-908E-4321-AB5B-88A6D20ACD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6BC5B8-4093-43E6-B2C9-E1AF00001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0125D-0E21-4332-9E03-35096D9ECA12}"/>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8" name="Footer Placeholder 7">
            <a:extLst>
              <a:ext uri="{FF2B5EF4-FFF2-40B4-BE49-F238E27FC236}">
                <a16:creationId xmlns:a16="http://schemas.microsoft.com/office/drawing/2014/main" id="{EB7F6148-33DF-45D5-8F84-8F68D1A6C7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B83B7A-9892-4C76-9890-1A1E5C07D5CE}"/>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364716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8CF6-FEC4-415D-8EE8-4508D95A83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89850B-3FD4-4DAA-828F-53E8F8255B66}"/>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4" name="Footer Placeholder 3">
            <a:extLst>
              <a:ext uri="{FF2B5EF4-FFF2-40B4-BE49-F238E27FC236}">
                <a16:creationId xmlns:a16="http://schemas.microsoft.com/office/drawing/2014/main" id="{D81D3A72-F73C-4B41-9198-6FE6B4F08A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074A8E-4262-4012-9C8F-26434D161BA7}"/>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164651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2508AB-F46B-4380-854F-169212444C2C}"/>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3" name="Footer Placeholder 2">
            <a:extLst>
              <a:ext uri="{FF2B5EF4-FFF2-40B4-BE49-F238E27FC236}">
                <a16:creationId xmlns:a16="http://schemas.microsoft.com/office/drawing/2014/main" id="{4F4E0AFE-BE62-495B-A0B2-E9FD7B544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1E9269-30B2-4D77-9399-A95409099D55}"/>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701327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D1AD-6DF6-441C-926D-D1E405FEC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9A1648-46A2-4611-BED0-DDC849F2D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4CEA5D-A72D-46C9-9D97-2AA1B02CE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C30C0-6661-4286-A7B4-46C28CC4D30A}"/>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6" name="Footer Placeholder 5">
            <a:extLst>
              <a:ext uri="{FF2B5EF4-FFF2-40B4-BE49-F238E27FC236}">
                <a16:creationId xmlns:a16="http://schemas.microsoft.com/office/drawing/2014/main" id="{C04A763C-760E-4F2A-AF5D-F0703F64F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13733-AB5A-4B10-BFA5-E68CC3F059D1}"/>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299450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63F3-7EB5-47C5-BBE4-188D055CF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1EE50B-392D-4D39-B571-E22ADD35DB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7F9734-FC4D-4665-8C3C-9BA9046A1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672BA-A6B4-4292-AF2D-683F46A2E4B4}"/>
              </a:ext>
            </a:extLst>
          </p:cNvPr>
          <p:cNvSpPr>
            <a:spLocks noGrp="1"/>
          </p:cNvSpPr>
          <p:nvPr>
            <p:ph type="dt" sz="half" idx="10"/>
          </p:nvPr>
        </p:nvSpPr>
        <p:spPr/>
        <p:txBody>
          <a:bodyPr/>
          <a:lstStyle/>
          <a:p>
            <a:fld id="{F50BE51C-1677-4817-B580-D46A54DD4D4A}" type="datetimeFigureOut">
              <a:rPr lang="en-US" smtClean="0"/>
              <a:t>3/1/2021</a:t>
            </a:fld>
            <a:endParaRPr lang="en-US"/>
          </a:p>
        </p:txBody>
      </p:sp>
      <p:sp>
        <p:nvSpPr>
          <p:cNvPr id="6" name="Footer Placeholder 5">
            <a:extLst>
              <a:ext uri="{FF2B5EF4-FFF2-40B4-BE49-F238E27FC236}">
                <a16:creationId xmlns:a16="http://schemas.microsoft.com/office/drawing/2014/main" id="{07780739-FAC1-4432-ADFF-70AF0D5815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8FEF7A-513F-4211-B352-6A4716A4D4A8}"/>
              </a:ext>
            </a:extLst>
          </p:cNvPr>
          <p:cNvSpPr>
            <a:spLocks noGrp="1"/>
          </p:cNvSpPr>
          <p:nvPr>
            <p:ph type="sldNum" sz="quarter" idx="12"/>
          </p:nvPr>
        </p:nvSpPr>
        <p:spPr/>
        <p:txBody>
          <a:bodyPr/>
          <a:lstStyle/>
          <a:p>
            <a:fld id="{40E2CB56-3EDD-445B-A14C-58457C0810F3}" type="slidenum">
              <a:rPr lang="en-US" smtClean="0"/>
              <a:t>‹#›</a:t>
            </a:fld>
            <a:endParaRPr lang="en-US"/>
          </a:p>
        </p:txBody>
      </p:sp>
    </p:spTree>
    <p:extLst>
      <p:ext uri="{BB962C8B-B14F-4D97-AF65-F5344CB8AC3E}">
        <p14:creationId xmlns:p14="http://schemas.microsoft.com/office/powerpoint/2010/main" val="1042874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D5204-D247-47C8-9CD4-CD9FF9E00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901036-377B-4582-9BA5-DA168B3789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3F415-687F-4EFE-94CE-42C169745B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BE51C-1677-4817-B580-D46A54DD4D4A}" type="datetimeFigureOut">
              <a:rPr lang="en-US" smtClean="0"/>
              <a:t>3/1/2021</a:t>
            </a:fld>
            <a:endParaRPr lang="en-US"/>
          </a:p>
        </p:txBody>
      </p:sp>
      <p:sp>
        <p:nvSpPr>
          <p:cNvPr id="5" name="Footer Placeholder 4">
            <a:extLst>
              <a:ext uri="{FF2B5EF4-FFF2-40B4-BE49-F238E27FC236}">
                <a16:creationId xmlns:a16="http://schemas.microsoft.com/office/drawing/2014/main" id="{71FCD02F-8C10-4614-A084-9767B6DC5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7AB45-083A-4BE6-B3BB-00E9043DAB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E2CB56-3EDD-445B-A14C-58457C0810F3}" type="slidenum">
              <a:rPr lang="en-US" smtClean="0"/>
              <a:t>‹#›</a:t>
            </a:fld>
            <a:endParaRPr lang="en-US"/>
          </a:p>
        </p:txBody>
      </p:sp>
    </p:spTree>
    <p:extLst>
      <p:ext uri="{BB962C8B-B14F-4D97-AF65-F5344CB8AC3E}">
        <p14:creationId xmlns:p14="http://schemas.microsoft.com/office/powerpoint/2010/main" val="173314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152735-33CB-48D2-9B4F-713ED4020661}"/>
              </a:ext>
            </a:extLst>
          </p:cNvPr>
          <p:cNvSpPr txBox="1"/>
          <p:nvPr/>
        </p:nvSpPr>
        <p:spPr>
          <a:xfrm>
            <a:off x="15919" y="2440759"/>
            <a:ext cx="4523057" cy="2199192"/>
          </a:xfrm>
          <a:prstGeom prst="rect">
            <a:avLst/>
          </a:prstGeom>
          <a:noFill/>
        </p:spPr>
        <p:txBody>
          <a:bodyPr wrap="square" rtlCol="0">
            <a:spAutoFit/>
          </a:bodyPr>
          <a:lstStyle/>
          <a:p>
            <a:pPr marL="0" marR="0">
              <a:lnSpc>
                <a:spcPct val="107000"/>
              </a:lnSpc>
              <a:spcBef>
                <a:spcPts val="0"/>
              </a:spcBef>
              <a:spcAft>
                <a:spcPts val="800"/>
              </a:spcAft>
            </a:pPr>
            <a:r>
              <a:rPr lang="en-US" sz="2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Final Project: MGMT 586</a:t>
            </a:r>
          </a:p>
          <a:p>
            <a:pPr marL="0" marR="0">
              <a:lnSpc>
                <a:spcPct val="107000"/>
              </a:lnSpc>
              <a:spcBef>
                <a:spcPts val="0"/>
              </a:spcBef>
              <a:spcAft>
                <a:spcPts val="800"/>
              </a:spcAft>
            </a:pPr>
            <a:endParaRPr lang="en-US" sz="2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3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Lending Club Loan Defaulters’ Prediction</a:t>
            </a:r>
            <a:endParaRPr lang="en-US" sz="3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C8C4C2C-AAFD-4D27-8414-878B55D1E377}"/>
              </a:ext>
            </a:extLst>
          </p:cNvPr>
          <p:cNvPicPr>
            <a:picLocks noChangeAspect="1"/>
          </p:cNvPicPr>
          <p:nvPr/>
        </p:nvPicPr>
        <p:blipFill>
          <a:blip r:embed="rId4"/>
          <a:stretch>
            <a:fillRect/>
          </a:stretch>
        </p:blipFill>
        <p:spPr>
          <a:xfrm>
            <a:off x="4675456" y="1100137"/>
            <a:ext cx="6667500" cy="4657725"/>
          </a:xfrm>
          <a:prstGeom prst="rect">
            <a:avLst/>
          </a:prstGeom>
        </p:spPr>
      </p:pic>
    </p:spTree>
    <p:extLst>
      <p:ext uri="{BB962C8B-B14F-4D97-AF65-F5344CB8AC3E}">
        <p14:creationId xmlns:p14="http://schemas.microsoft.com/office/powerpoint/2010/main" val="112368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2243322" y="5106256"/>
            <a:ext cx="7705349" cy="1508105"/>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Proportion of default becomes higher as the interest rate increases</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A continuous distribution is observed for annual income </a:t>
            </a:r>
          </a:p>
        </p:txBody>
      </p:sp>
      <p:pic>
        <p:nvPicPr>
          <p:cNvPr id="5" name="Picture 4" descr="Chart&#10;&#10;Description automatically generated">
            <a:extLst>
              <a:ext uri="{FF2B5EF4-FFF2-40B4-BE49-F238E27FC236}">
                <a16:creationId xmlns:a16="http://schemas.microsoft.com/office/drawing/2014/main" id="{2CFA5ED9-85DB-42FC-9654-81F7D5747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18" y="1322519"/>
            <a:ext cx="10541163" cy="3541967"/>
          </a:xfrm>
          <a:prstGeom prst="rect">
            <a:avLst/>
          </a:prstGeom>
        </p:spPr>
      </p:pic>
    </p:spTree>
    <p:extLst>
      <p:ext uri="{BB962C8B-B14F-4D97-AF65-F5344CB8AC3E}">
        <p14:creationId xmlns:p14="http://schemas.microsoft.com/office/powerpoint/2010/main" val="3681319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7928563" y="2398277"/>
            <a:ext cx="3218697" cy="2739211"/>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Smaller the </a:t>
            </a:r>
            <a:r>
              <a:rPr lang="en-US" sz="1600" err="1">
                <a:solidFill>
                  <a:srgbClr val="6D6C6C"/>
                </a:solidFill>
              </a:rPr>
              <a:t>dti</a:t>
            </a:r>
            <a:r>
              <a:rPr lang="en-US" sz="1600">
                <a:solidFill>
                  <a:srgbClr val="6D6C6C"/>
                </a:solidFill>
              </a:rPr>
              <a:t>, more chances of defaulting on the repayment</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Total accounts follow a normal distribution but the mean for accounts which have defaulted is much lesser than the mean for accounts that have fully paid</a:t>
            </a:r>
            <a:endParaRPr lang="en-US" sz="1100">
              <a:solidFill>
                <a:srgbClr val="6D6C6C"/>
              </a:solidFill>
            </a:endParaRPr>
          </a:p>
        </p:txBody>
      </p:sp>
      <p:pic>
        <p:nvPicPr>
          <p:cNvPr id="2" name="Picture 2" descr="Chart, waterfall chart&#10;&#10;Description automatically generated">
            <a:extLst>
              <a:ext uri="{FF2B5EF4-FFF2-40B4-BE49-F238E27FC236}">
                <a16:creationId xmlns:a16="http://schemas.microsoft.com/office/drawing/2014/main" id="{7223E434-5399-423B-A7E3-78CD5FBED1F9}"/>
              </a:ext>
            </a:extLst>
          </p:cNvPr>
          <p:cNvPicPr>
            <a:picLocks noChangeAspect="1"/>
          </p:cNvPicPr>
          <p:nvPr/>
        </p:nvPicPr>
        <p:blipFill>
          <a:blip r:embed="rId3"/>
          <a:stretch>
            <a:fillRect/>
          </a:stretch>
        </p:blipFill>
        <p:spPr>
          <a:xfrm>
            <a:off x="986287" y="1267431"/>
            <a:ext cx="5776821" cy="5559590"/>
          </a:xfrm>
          <a:prstGeom prst="rect">
            <a:avLst/>
          </a:prstGeom>
        </p:spPr>
      </p:pic>
    </p:spTree>
    <p:extLst>
      <p:ext uri="{BB962C8B-B14F-4D97-AF65-F5344CB8AC3E}">
        <p14:creationId xmlns:p14="http://schemas.microsoft.com/office/powerpoint/2010/main" val="1222408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7864394" y="2652191"/>
            <a:ext cx="3218697" cy="2492990"/>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People with no derogatory public records have higher percentage of loan re-payment</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People with fractional approval of loan are more likely to payback the loan</a:t>
            </a:r>
            <a:endParaRPr lang="en-US" sz="1100">
              <a:solidFill>
                <a:srgbClr val="6D6C6C"/>
              </a:solidFill>
            </a:endParaRPr>
          </a:p>
        </p:txBody>
      </p:sp>
      <p:pic>
        <p:nvPicPr>
          <p:cNvPr id="2" name="Picture 2" descr="Chart, waterfall chart&#10;&#10;Description automatically generated">
            <a:extLst>
              <a:ext uri="{FF2B5EF4-FFF2-40B4-BE49-F238E27FC236}">
                <a16:creationId xmlns:a16="http://schemas.microsoft.com/office/drawing/2014/main" id="{7433B599-1F07-4A36-B054-B494AF3D49C7}"/>
              </a:ext>
            </a:extLst>
          </p:cNvPr>
          <p:cNvPicPr>
            <a:picLocks noChangeAspect="1"/>
          </p:cNvPicPr>
          <p:nvPr/>
        </p:nvPicPr>
        <p:blipFill>
          <a:blip r:embed="rId3"/>
          <a:stretch>
            <a:fillRect/>
          </a:stretch>
        </p:blipFill>
        <p:spPr>
          <a:xfrm>
            <a:off x="1302587" y="1280956"/>
            <a:ext cx="4799163" cy="5532542"/>
          </a:xfrm>
          <a:prstGeom prst="rect">
            <a:avLst/>
          </a:prstGeom>
        </p:spPr>
      </p:pic>
    </p:spTree>
    <p:extLst>
      <p:ext uri="{BB962C8B-B14F-4D97-AF65-F5344CB8AC3E}">
        <p14:creationId xmlns:p14="http://schemas.microsoft.com/office/powerpoint/2010/main" val="1066321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8800851" y="1957078"/>
            <a:ext cx="3218697" cy="4216539"/>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Most of the variables are mutually correlated</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Strong correlation can be seen between loan amount and installments</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Moderately strong correlation can be seen between open credit lines and total accounts</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Slightly weaker correlation can be seen between mortgage accounts and total accounts</a:t>
            </a:r>
          </a:p>
        </p:txBody>
      </p:sp>
      <p:pic>
        <p:nvPicPr>
          <p:cNvPr id="2" name="Picture 2" descr="Chart, treemap chart&#10;&#10;Description automatically generated">
            <a:extLst>
              <a:ext uri="{FF2B5EF4-FFF2-40B4-BE49-F238E27FC236}">
                <a16:creationId xmlns:a16="http://schemas.microsoft.com/office/drawing/2014/main" id="{2815565A-0C6C-4A5A-A51D-026FCAFF35ED}"/>
              </a:ext>
            </a:extLst>
          </p:cNvPr>
          <p:cNvPicPr>
            <a:picLocks noChangeAspect="1"/>
          </p:cNvPicPr>
          <p:nvPr/>
        </p:nvPicPr>
        <p:blipFill>
          <a:blip r:embed="rId3"/>
          <a:stretch>
            <a:fillRect/>
          </a:stretch>
        </p:blipFill>
        <p:spPr>
          <a:xfrm>
            <a:off x="511834" y="1377879"/>
            <a:ext cx="6955765" cy="5367449"/>
          </a:xfrm>
          <a:prstGeom prst="rect">
            <a:avLst/>
          </a:prstGeom>
        </p:spPr>
      </p:pic>
    </p:spTree>
    <p:extLst>
      <p:ext uri="{BB962C8B-B14F-4D97-AF65-F5344CB8AC3E}">
        <p14:creationId xmlns:p14="http://schemas.microsoft.com/office/powerpoint/2010/main" val="2020582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8859212" y="2695740"/>
            <a:ext cx="3218697" cy="2739211"/>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Interest rate is the strongest positive correlation with loan status </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Whereas, mortgage accounts show the strongest negative correlation</a:t>
            </a:r>
          </a:p>
          <a:p>
            <a:pPr marL="342900" indent="-342900">
              <a:buAutoNum type="arabicPeriod"/>
            </a:pPr>
            <a:endParaRPr lang="en-US" sz="1600">
              <a:solidFill>
                <a:srgbClr val="6D6C6C"/>
              </a:solidFill>
            </a:endParaRPr>
          </a:p>
        </p:txBody>
      </p:sp>
      <p:pic>
        <p:nvPicPr>
          <p:cNvPr id="2" name="Picture 2">
            <a:extLst>
              <a:ext uri="{FF2B5EF4-FFF2-40B4-BE49-F238E27FC236}">
                <a16:creationId xmlns:a16="http://schemas.microsoft.com/office/drawing/2014/main" id="{8F3795D0-064E-4462-8656-979B6D77A1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891" y="1718254"/>
            <a:ext cx="8666671" cy="4744208"/>
          </a:xfrm>
          <a:prstGeom prst="rect">
            <a:avLst/>
          </a:prstGeom>
        </p:spPr>
      </p:pic>
    </p:spTree>
    <p:extLst>
      <p:ext uri="{BB962C8B-B14F-4D97-AF65-F5344CB8AC3E}">
        <p14:creationId xmlns:p14="http://schemas.microsoft.com/office/powerpoint/2010/main" val="3219216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9114ADD-D298-471E-863A-1304F6B0960C}"/>
              </a:ext>
            </a:extLst>
          </p:cNvPr>
          <p:cNvSpPr txBox="1"/>
          <p:nvPr/>
        </p:nvSpPr>
        <p:spPr>
          <a:xfrm>
            <a:off x="172452" y="1390632"/>
            <a:ext cx="6276474" cy="646331"/>
          </a:xfrm>
          <a:prstGeom prst="rect">
            <a:avLst/>
          </a:prstGeom>
          <a:noFill/>
        </p:spPr>
        <p:txBody>
          <a:bodyPr wrap="square">
            <a:spAutoFit/>
          </a:bodyPr>
          <a:lstStyle/>
          <a:p>
            <a:r>
              <a:rPr lang="en-US" b="1">
                <a:solidFill>
                  <a:schemeClr val="bg2">
                    <a:lumMod val="10000"/>
                  </a:schemeClr>
                </a:solidFill>
              </a:rPr>
              <a:t>report = </a:t>
            </a:r>
            <a:r>
              <a:rPr lang="en-US" b="1" err="1">
                <a:solidFill>
                  <a:schemeClr val="bg2">
                    <a:lumMod val="10000"/>
                  </a:schemeClr>
                </a:solidFill>
              </a:rPr>
              <a:t>pp.ProfileReport</a:t>
            </a:r>
            <a:r>
              <a:rPr lang="en-US" b="1">
                <a:solidFill>
                  <a:schemeClr val="bg2">
                    <a:lumMod val="10000"/>
                  </a:schemeClr>
                </a:solidFill>
              </a:rPr>
              <a:t>(train)</a:t>
            </a:r>
          </a:p>
          <a:p>
            <a:r>
              <a:rPr lang="en-US" b="1">
                <a:solidFill>
                  <a:schemeClr val="bg2">
                    <a:lumMod val="10000"/>
                  </a:schemeClr>
                </a:solidFill>
              </a:rPr>
              <a:t>display(report)</a:t>
            </a:r>
          </a:p>
        </p:txBody>
      </p:sp>
      <p:pic>
        <p:nvPicPr>
          <p:cNvPr id="10" name="Picture 9">
            <a:extLst>
              <a:ext uri="{FF2B5EF4-FFF2-40B4-BE49-F238E27FC236}">
                <a16:creationId xmlns:a16="http://schemas.microsoft.com/office/drawing/2014/main" id="{D891007F-AE0F-4EC5-AE09-DF5EFECAED14}"/>
              </a:ext>
            </a:extLst>
          </p:cNvPr>
          <p:cNvPicPr>
            <a:picLocks noChangeAspect="1"/>
          </p:cNvPicPr>
          <p:nvPr/>
        </p:nvPicPr>
        <p:blipFill rotWithShape="1">
          <a:blip r:embed="rId3"/>
          <a:srcRect l="15263" t="54037" r="39606" b="6879"/>
          <a:stretch/>
        </p:blipFill>
        <p:spPr>
          <a:xfrm>
            <a:off x="172452" y="2484768"/>
            <a:ext cx="6469121" cy="3149689"/>
          </a:xfrm>
          <a:prstGeom prst="rect">
            <a:avLst/>
          </a:prstGeom>
        </p:spPr>
      </p:pic>
      <p:pic>
        <p:nvPicPr>
          <p:cNvPr id="12" name="Picture 11">
            <a:extLst>
              <a:ext uri="{FF2B5EF4-FFF2-40B4-BE49-F238E27FC236}">
                <a16:creationId xmlns:a16="http://schemas.microsoft.com/office/drawing/2014/main" id="{CCF71772-B77A-4252-8FCD-1C2D11451BA6}"/>
              </a:ext>
            </a:extLst>
          </p:cNvPr>
          <p:cNvPicPr>
            <a:picLocks noChangeAspect="1"/>
          </p:cNvPicPr>
          <p:nvPr/>
        </p:nvPicPr>
        <p:blipFill rotWithShape="1">
          <a:blip r:embed="rId4"/>
          <a:srcRect l="15262" t="25485" r="50001" b="30668"/>
          <a:stretch/>
        </p:blipFill>
        <p:spPr>
          <a:xfrm>
            <a:off x="6918158" y="2249440"/>
            <a:ext cx="5101390" cy="3620347"/>
          </a:xfrm>
          <a:prstGeom prst="rect">
            <a:avLst/>
          </a:prstGeom>
        </p:spPr>
      </p:pic>
    </p:spTree>
    <p:extLst>
      <p:ext uri="{BB962C8B-B14F-4D97-AF65-F5344CB8AC3E}">
        <p14:creationId xmlns:p14="http://schemas.microsoft.com/office/powerpoint/2010/main" val="32846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Pre-Processing</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8740DCF-1AF1-49CB-8136-FEF6F3FC178E}"/>
              </a:ext>
            </a:extLst>
          </p:cNvPr>
          <p:cNvCxnSpPr/>
          <p:nvPr/>
        </p:nvCxnSpPr>
        <p:spPr>
          <a:xfrm>
            <a:off x="0" y="1506476"/>
            <a:ext cx="12192000"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E92D5E4-B4D5-4D1C-9B31-A60CC91DD1A4}"/>
              </a:ext>
            </a:extLst>
          </p:cNvPr>
          <p:cNvCxnSpPr/>
          <p:nvPr/>
        </p:nvCxnSpPr>
        <p:spPr>
          <a:xfrm>
            <a:off x="-1" y="3101938"/>
            <a:ext cx="12192000"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E369DA-FE08-4563-8527-546ECC9CB01F}"/>
              </a:ext>
            </a:extLst>
          </p:cNvPr>
          <p:cNvSpPr txBox="1"/>
          <p:nvPr/>
        </p:nvSpPr>
        <p:spPr>
          <a:xfrm>
            <a:off x="4669948" y="1542060"/>
            <a:ext cx="2852102" cy="430887"/>
          </a:xfrm>
          <a:prstGeom prst="rect">
            <a:avLst/>
          </a:prstGeom>
          <a:noFill/>
        </p:spPr>
        <p:txBody>
          <a:bodyPr wrap="square" rtlCol="0">
            <a:spAutoFit/>
          </a:bodyPr>
          <a:lstStyle/>
          <a:p>
            <a:pPr algn="ctr"/>
            <a:r>
              <a:rPr lang="en-US" sz="2200" b="1" u="sng" cap="small" spc="25">
                <a:solidFill>
                  <a:schemeClr val="bg2">
                    <a:lumMod val="10000"/>
                  </a:schemeClr>
                </a:solidFill>
                <a:latin typeface="Calibri" panose="020F0502020204030204" pitchFamily="34" charset="0"/>
                <a:cs typeface="Times New Roman" panose="02020603050405020304" pitchFamily="18" charset="0"/>
              </a:rPr>
              <a:t>Data Cleaning Goals</a:t>
            </a:r>
          </a:p>
        </p:txBody>
      </p:sp>
      <p:pic>
        <p:nvPicPr>
          <p:cNvPr id="14338" name="Picture 2" descr="Free Icon | Missing data on analytics line graphic">
            <a:extLst>
              <a:ext uri="{FF2B5EF4-FFF2-40B4-BE49-F238E27FC236}">
                <a16:creationId xmlns:a16="http://schemas.microsoft.com/office/drawing/2014/main" id="{5806FDED-8FFB-4346-9AEF-D272A9930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52" y="1985705"/>
            <a:ext cx="1173698" cy="11736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3F192B-8A63-4830-BF64-9E342F4C9EB7}"/>
              </a:ext>
            </a:extLst>
          </p:cNvPr>
          <p:cNvSpPr txBox="1"/>
          <p:nvPr/>
        </p:nvSpPr>
        <p:spPr>
          <a:xfrm>
            <a:off x="1518603" y="2264777"/>
            <a:ext cx="1322363" cy="615553"/>
          </a:xfrm>
          <a:prstGeom prst="rect">
            <a:avLst/>
          </a:prstGeom>
          <a:noFill/>
        </p:spPr>
        <p:txBody>
          <a:bodyPr wrap="square" rtlCol="0">
            <a:spAutoFit/>
          </a:bodyPr>
          <a:lstStyle/>
          <a:p>
            <a:pPr algn="ctr"/>
            <a:r>
              <a:rPr lang="en-US" sz="1700" b="1">
                <a:solidFill>
                  <a:srgbClr val="6D6C6C"/>
                </a:solidFill>
              </a:rPr>
              <a:t>Deal with missing data</a:t>
            </a:r>
          </a:p>
        </p:txBody>
      </p:sp>
      <p:sp>
        <p:nvSpPr>
          <p:cNvPr id="12" name="TextBox 11">
            <a:extLst>
              <a:ext uri="{FF2B5EF4-FFF2-40B4-BE49-F238E27FC236}">
                <a16:creationId xmlns:a16="http://schemas.microsoft.com/office/drawing/2014/main" id="{5974C9B2-B341-499A-BA6C-49E9E71C1F1B}"/>
              </a:ext>
            </a:extLst>
          </p:cNvPr>
          <p:cNvSpPr txBox="1"/>
          <p:nvPr/>
        </p:nvSpPr>
        <p:spPr>
          <a:xfrm>
            <a:off x="5450303" y="2212216"/>
            <a:ext cx="2155998" cy="615553"/>
          </a:xfrm>
          <a:prstGeom prst="rect">
            <a:avLst/>
          </a:prstGeom>
          <a:noFill/>
        </p:spPr>
        <p:txBody>
          <a:bodyPr wrap="square" rtlCol="0">
            <a:spAutoFit/>
          </a:bodyPr>
          <a:lstStyle/>
          <a:p>
            <a:pPr algn="ctr"/>
            <a:r>
              <a:rPr lang="en-US" sz="1700" b="1">
                <a:solidFill>
                  <a:srgbClr val="6D6C6C"/>
                </a:solidFill>
              </a:rPr>
              <a:t>Re-engineering Attributes </a:t>
            </a:r>
          </a:p>
        </p:txBody>
      </p:sp>
      <p:pic>
        <p:nvPicPr>
          <p:cNvPr id="14342" name="Picture 6" descr="Crash Dummy Icons - Download Free Vector Icons | Noun Project">
            <a:extLst>
              <a:ext uri="{FF2B5EF4-FFF2-40B4-BE49-F238E27FC236}">
                <a16:creationId xmlns:a16="http://schemas.microsoft.com/office/drawing/2014/main" id="{66BA5EC7-6006-4478-B9F7-17D5BE24A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497" y="1990959"/>
            <a:ext cx="878823" cy="8788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C070861-9757-48D6-927A-E1B64A0E0331}"/>
              </a:ext>
            </a:extLst>
          </p:cNvPr>
          <p:cNvSpPr txBox="1"/>
          <p:nvPr/>
        </p:nvSpPr>
        <p:spPr>
          <a:xfrm>
            <a:off x="9730062" y="2249341"/>
            <a:ext cx="2155998" cy="615553"/>
          </a:xfrm>
          <a:prstGeom prst="rect">
            <a:avLst/>
          </a:prstGeom>
          <a:noFill/>
        </p:spPr>
        <p:txBody>
          <a:bodyPr wrap="square" rtlCol="0">
            <a:spAutoFit/>
          </a:bodyPr>
          <a:lstStyle/>
          <a:p>
            <a:pPr algn="ctr"/>
            <a:r>
              <a:rPr lang="en-US" sz="1700" b="1">
                <a:solidFill>
                  <a:srgbClr val="6D6C6C"/>
                </a:solidFill>
              </a:rPr>
              <a:t>Convert to dummy variables</a:t>
            </a:r>
          </a:p>
        </p:txBody>
      </p:sp>
      <p:pic>
        <p:nvPicPr>
          <p:cNvPr id="3" name="Picture 2">
            <a:extLst>
              <a:ext uri="{FF2B5EF4-FFF2-40B4-BE49-F238E27FC236}">
                <a16:creationId xmlns:a16="http://schemas.microsoft.com/office/drawing/2014/main" id="{642394CE-8AE2-4419-8722-A92B9992E58F}"/>
              </a:ext>
            </a:extLst>
          </p:cNvPr>
          <p:cNvPicPr>
            <a:picLocks noChangeAspect="1"/>
          </p:cNvPicPr>
          <p:nvPr/>
        </p:nvPicPr>
        <p:blipFill rotWithShape="1">
          <a:blip r:embed="rId6"/>
          <a:srcRect l="16679" t="30836" r="9776" b="50783"/>
          <a:stretch/>
        </p:blipFill>
        <p:spPr>
          <a:xfrm>
            <a:off x="172452" y="3334095"/>
            <a:ext cx="11847096" cy="1259950"/>
          </a:xfrm>
          <a:prstGeom prst="rect">
            <a:avLst/>
          </a:prstGeom>
        </p:spPr>
      </p:pic>
      <p:pic>
        <p:nvPicPr>
          <p:cNvPr id="10" name="Picture 9">
            <a:extLst>
              <a:ext uri="{FF2B5EF4-FFF2-40B4-BE49-F238E27FC236}">
                <a16:creationId xmlns:a16="http://schemas.microsoft.com/office/drawing/2014/main" id="{20525601-F7B0-4B60-8757-4266F74D03C3}"/>
              </a:ext>
            </a:extLst>
          </p:cNvPr>
          <p:cNvPicPr>
            <a:picLocks noChangeAspect="1"/>
          </p:cNvPicPr>
          <p:nvPr/>
        </p:nvPicPr>
        <p:blipFill rotWithShape="1">
          <a:blip r:embed="rId6"/>
          <a:srcRect l="16120" t="49217" r="9439" b="20185"/>
          <a:stretch/>
        </p:blipFill>
        <p:spPr>
          <a:xfrm>
            <a:off x="172452" y="4700272"/>
            <a:ext cx="11847096" cy="2072163"/>
          </a:xfrm>
          <a:prstGeom prst="rect">
            <a:avLst/>
          </a:prstGeom>
        </p:spPr>
      </p:pic>
      <p:pic>
        <p:nvPicPr>
          <p:cNvPr id="14344" name="Picture 8" descr="Discharge, discrimination, dismissal, exit, redundancy, remove icon -  Download on Iconfinder">
            <a:extLst>
              <a:ext uri="{FF2B5EF4-FFF2-40B4-BE49-F238E27FC236}">
                <a16:creationId xmlns:a16="http://schemas.microsoft.com/office/drawing/2014/main" id="{4443C35E-8CDE-488F-AA9A-84D4FFFB5055}"/>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132109" y="1984612"/>
            <a:ext cx="1075678" cy="107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05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Pre-Processing	</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CBF77F1-119F-4A8A-9810-496483039840}"/>
              </a:ext>
            </a:extLst>
          </p:cNvPr>
          <p:cNvSpPr txBox="1"/>
          <p:nvPr/>
        </p:nvSpPr>
        <p:spPr>
          <a:xfrm>
            <a:off x="172452" y="1633349"/>
            <a:ext cx="11847096" cy="369332"/>
          </a:xfrm>
          <a:prstGeom prst="rect">
            <a:avLst/>
          </a:prstGeom>
          <a:noFill/>
        </p:spPr>
        <p:txBody>
          <a:bodyPr wrap="square" rtlCol="0">
            <a:spAutoFit/>
          </a:bodyPr>
          <a:lstStyle/>
          <a:p>
            <a:r>
              <a:rPr lang="en-US" b="1">
                <a:solidFill>
                  <a:srgbClr val="6D6C6C"/>
                </a:solidFill>
              </a:rPr>
              <a:t>Below attributes were dropped from the model:</a:t>
            </a:r>
          </a:p>
        </p:txBody>
      </p:sp>
      <p:sp>
        <p:nvSpPr>
          <p:cNvPr id="3" name="TextBox 2">
            <a:extLst>
              <a:ext uri="{FF2B5EF4-FFF2-40B4-BE49-F238E27FC236}">
                <a16:creationId xmlns:a16="http://schemas.microsoft.com/office/drawing/2014/main" id="{81C81C82-58E5-41B7-9DCD-D4C976E779EE}"/>
              </a:ext>
            </a:extLst>
          </p:cNvPr>
          <p:cNvSpPr txBox="1"/>
          <p:nvPr/>
        </p:nvSpPr>
        <p:spPr>
          <a:xfrm>
            <a:off x="308929" y="2561521"/>
            <a:ext cx="1201003" cy="307777"/>
          </a:xfrm>
          <a:prstGeom prst="rect">
            <a:avLst/>
          </a:prstGeom>
          <a:noFill/>
        </p:spPr>
        <p:txBody>
          <a:bodyPr wrap="square" rtlCol="0">
            <a:spAutoFit/>
          </a:bodyPr>
          <a:lstStyle/>
          <a:p>
            <a:pPr algn="ctr"/>
            <a:r>
              <a:rPr lang="en-US" sz="1400" b="1" err="1"/>
              <a:t>emp_title</a:t>
            </a:r>
            <a:endParaRPr lang="en-US" sz="1400" b="1"/>
          </a:p>
        </p:txBody>
      </p:sp>
      <p:sp>
        <p:nvSpPr>
          <p:cNvPr id="7" name="TextBox 6">
            <a:extLst>
              <a:ext uri="{FF2B5EF4-FFF2-40B4-BE49-F238E27FC236}">
                <a16:creationId xmlns:a16="http://schemas.microsoft.com/office/drawing/2014/main" id="{A6761CFB-6EBC-498C-BC5F-D7291C7E04C1}"/>
              </a:ext>
            </a:extLst>
          </p:cNvPr>
          <p:cNvSpPr txBox="1"/>
          <p:nvPr/>
        </p:nvSpPr>
        <p:spPr>
          <a:xfrm>
            <a:off x="172452" y="3406149"/>
            <a:ext cx="1473958" cy="307777"/>
          </a:xfrm>
          <a:prstGeom prst="rect">
            <a:avLst/>
          </a:prstGeom>
          <a:noFill/>
        </p:spPr>
        <p:txBody>
          <a:bodyPr wrap="square" rtlCol="0">
            <a:spAutoFit/>
          </a:bodyPr>
          <a:lstStyle/>
          <a:p>
            <a:pPr algn="ctr"/>
            <a:r>
              <a:rPr lang="en-US" sz="1400" b="1" err="1"/>
              <a:t>emp_length</a:t>
            </a:r>
            <a:endParaRPr lang="en-US" sz="1400" b="1"/>
          </a:p>
        </p:txBody>
      </p:sp>
      <p:sp>
        <p:nvSpPr>
          <p:cNvPr id="8" name="TextBox 7">
            <a:extLst>
              <a:ext uri="{FF2B5EF4-FFF2-40B4-BE49-F238E27FC236}">
                <a16:creationId xmlns:a16="http://schemas.microsoft.com/office/drawing/2014/main" id="{0D2AD134-1AD9-4476-8CA4-559E8D4AC4F9}"/>
              </a:ext>
            </a:extLst>
          </p:cNvPr>
          <p:cNvSpPr txBox="1"/>
          <p:nvPr/>
        </p:nvSpPr>
        <p:spPr>
          <a:xfrm>
            <a:off x="172452" y="4250776"/>
            <a:ext cx="1473958" cy="307777"/>
          </a:xfrm>
          <a:prstGeom prst="rect">
            <a:avLst/>
          </a:prstGeom>
          <a:noFill/>
        </p:spPr>
        <p:txBody>
          <a:bodyPr wrap="square" rtlCol="0">
            <a:spAutoFit/>
          </a:bodyPr>
          <a:lstStyle/>
          <a:p>
            <a:pPr algn="ctr"/>
            <a:r>
              <a:rPr lang="en-US" sz="1400" b="1"/>
              <a:t>title</a:t>
            </a:r>
          </a:p>
        </p:txBody>
      </p:sp>
      <p:sp>
        <p:nvSpPr>
          <p:cNvPr id="9" name="TextBox 8">
            <a:extLst>
              <a:ext uri="{FF2B5EF4-FFF2-40B4-BE49-F238E27FC236}">
                <a16:creationId xmlns:a16="http://schemas.microsoft.com/office/drawing/2014/main" id="{4534CC14-5D13-4BD3-A682-8FECDE1492E9}"/>
              </a:ext>
            </a:extLst>
          </p:cNvPr>
          <p:cNvSpPr txBox="1"/>
          <p:nvPr/>
        </p:nvSpPr>
        <p:spPr>
          <a:xfrm>
            <a:off x="172452" y="5095402"/>
            <a:ext cx="1473958" cy="307777"/>
          </a:xfrm>
          <a:prstGeom prst="rect">
            <a:avLst/>
          </a:prstGeom>
          <a:noFill/>
        </p:spPr>
        <p:txBody>
          <a:bodyPr wrap="square" rtlCol="0">
            <a:spAutoFit/>
          </a:bodyPr>
          <a:lstStyle/>
          <a:p>
            <a:pPr algn="ctr"/>
            <a:r>
              <a:rPr lang="en-US" sz="1400" b="1"/>
              <a:t>grade</a:t>
            </a:r>
          </a:p>
        </p:txBody>
      </p:sp>
      <p:sp>
        <p:nvSpPr>
          <p:cNvPr id="10" name="TextBox 9">
            <a:extLst>
              <a:ext uri="{FF2B5EF4-FFF2-40B4-BE49-F238E27FC236}">
                <a16:creationId xmlns:a16="http://schemas.microsoft.com/office/drawing/2014/main" id="{D2FB41F0-6EFE-4D07-BB0E-C75BAD6E7E0C}"/>
              </a:ext>
            </a:extLst>
          </p:cNvPr>
          <p:cNvSpPr txBox="1"/>
          <p:nvPr/>
        </p:nvSpPr>
        <p:spPr>
          <a:xfrm>
            <a:off x="172452" y="5940030"/>
            <a:ext cx="1473958" cy="307777"/>
          </a:xfrm>
          <a:prstGeom prst="rect">
            <a:avLst/>
          </a:prstGeom>
          <a:noFill/>
        </p:spPr>
        <p:txBody>
          <a:bodyPr wrap="square" rtlCol="0">
            <a:spAutoFit/>
          </a:bodyPr>
          <a:lstStyle/>
          <a:p>
            <a:pPr algn="ctr"/>
            <a:r>
              <a:rPr lang="en-US" sz="1400" b="1" err="1"/>
              <a:t>issue_d</a:t>
            </a:r>
            <a:endParaRPr lang="en-US" sz="1400" b="1"/>
          </a:p>
        </p:txBody>
      </p:sp>
      <p:pic>
        <p:nvPicPr>
          <p:cNvPr id="6" name="Picture 5">
            <a:extLst>
              <a:ext uri="{FF2B5EF4-FFF2-40B4-BE49-F238E27FC236}">
                <a16:creationId xmlns:a16="http://schemas.microsoft.com/office/drawing/2014/main" id="{100E7325-085D-4E19-820B-1507379E7D21}"/>
              </a:ext>
            </a:extLst>
          </p:cNvPr>
          <p:cNvPicPr>
            <a:picLocks noChangeAspect="1"/>
          </p:cNvPicPr>
          <p:nvPr/>
        </p:nvPicPr>
        <p:blipFill rotWithShape="1">
          <a:blip r:embed="rId3"/>
          <a:srcRect l="16343" t="61988" r="9776" b="30339"/>
          <a:stretch/>
        </p:blipFill>
        <p:spPr>
          <a:xfrm>
            <a:off x="2115403" y="2452440"/>
            <a:ext cx="9007524" cy="525940"/>
          </a:xfrm>
          <a:prstGeom prst="rect">
            <a:avLst/>
          </a:prstGeom>
        </p:spPr>
      </p:pic>
      <p:pic>
        <p:nvPicPr>
          <p:cNvPr id="13" name="Picture 12">
            <a:extLst>
              <a:ext uri="{FF2B5EF4-FFF2-40B4-BE49-F238E27FC236}">
                <a16:creationId xmlns:a16="http://schemas.microsoft.com/office/drawing/2014/main" id="{121F1D2E-E289-4972-AD6B-F17889FBC4D1}"/>
              </a:ext>
            </a:extLst>
          </p:cNvPr>
          <p:cNvPicPr>
            <a:picLocks noChangeAspect="1"/>
          </p:cNvPicPr>
          <p:nvPr/>
        </p:nvPicPr>
        <p:blipFill rotWithShape="1">
          <a:blip r:embed="rId4"/>
          <a:srcRect l="16455" t="50661" r="9664" b="43426"/>
          <a:stretch/>
        </p:blipFill>
        <p:spPr>
          <a:xfrm>
            <a:off x="2115403" y="3357379"/>
            <a:ext cx="9007524" cy="405315"/>
          </a:xfrm>
          <a:prstGeom prst="rect">
            <a:avLst/>
          </a:prstGeom>
        </p:spPr>
      </p:pic>
      <p:pic>
        <p:nvPicPr>
          <p:cNvPr id="15" name="Picture 14">
            <a:extLst>
              <a:ext uri="{FF2B5EF4-FFF2-40B4-BE49-F238E27FC236}">
                <a16:creationId xmlns:a16="http://schemas.microsoft.com/office/drawing/2014/main" id="{194844C1-887A-43D6-AFF0-B0DFBABB8DE2}"/>
              </a:ext>
            </a:extLst>
          </p:cNvPr>
          <p:cNvPicPr>
            <a:picLocks noChangeAspect="1"/>
          </p:cNvPicPr>
          <p:nvPr/>
        </p:nvPicPr>
        <p:blipFill rotWithShape="1">
          <a:blip r:embed="rId5"/>
          <a:srcRect l="16008" t="49236" r="10112" b="45206"/>
          <a:stretch/>
        </p:blipFill>
        <p:spPr>
          <a:xfrm>
            <a:off x="2115403" y="4215874"/>
            <a:ext cx="9007524" cy="377579"/>
          </a:xfrm>
          <a:prstGeom prst="rect">
            <a:avLst/>
          </a:prstGeom>
        </p:spPr>
      </p:pic>
      <p:pic>
        <p:nvPicPr>
          <p:cNvPr id="17" name="Picture 16">
            <a:extLst>
              <a:ext uri="{FF2B5EF4-FFF2-40B4-BE49-F238E27FC236}">
                <a16:creationId xmlns:a16="http://schemas.microsoft.com/office/drawing/2014/main" id="{88D2B62A-FB28-4F34-A751-378F30B6600B}"/>
              </a:ext>
            </a:extLst>
          </p:cNvPr>
          <p:cNvPicPr>
            <a:picLocks noChangeAspect="1"/>
          </p:cNvPicPr>
          <p:nvPr/>
        </p:nvPicPr>
        <p:blipFill rotWithShape="1">
          <a:blip r:embed="rId6"/>
          <a:srcRect l="16343" t="36281" r="9777" b="58240"/>
          <a:stretch/>
        </p:blipFill>
        <p:spPr>
          <a:xfrm>
            <a:off x="2115403" y="4988181"/>
            <a:ext cx="9007524" cy="375547"/>
          </a:xfrm>
          <a:prstGeom prst="rect">
            <a:avLst/>
          </a:prstGeom>
        </p:spPr>
      </p:pic>
      <p:pic>
        <p:nvPicPr>
          <p:cNvPr id="19" name="Picture 18">
            <a:extLst>
              <a:ext uri="{FF2B5EF4-FFF2-40B4-BE49-F238E27FC236}">
                <a16:creationId xmlns:a16="http://schemas.microsoft.com/office/drawing/2014/main" id="{79EED03F-AD63-4CB3-B8DF-0CA2C6445DE2}"/>
              </a:ext>
            </a:extLst>
          </p:cNvPr>
          <p:cNvPicPr>
            <a:picLocks noChangeAspect="1"/>
          </p:cNvPicPr>
          <p:nvPr/>
        </p:nvPicPr>
        <p:blipFill rotWithShape="1">
          <a:blip r:embed="rId7"/>
          <a:srcRect l="16231" t="50661" r="9332" b="42511"/>
          <a:stretch/>
        </p:blipFill>
        <p:spPr>
          <a:xfrm>
            <a:off x="2047164" y="5779777"/>
            <a:ext cx="9075763" cy="468030"/>
          </a:xfrm>
          <a:prstGeom prst="rect">
            <a:avLst/>
          </a:prstGeom>
        </p:spPr>
      </p:pic>
    </p:spTree>
    <p:extLst>
      <p:ext uri="{BB962C8B-B14F-4D97-AF65-F5344CB8AC3E}">
        <p14:creationId xmlns:p14="http://schemas.microsoft.com/office/powerpoint/2010/main" val="3848384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Pre-Processing	</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95778D1-40DD-4580-AA04-4B1A2D75A7A4}"/>
              </a:ext>
            </a:extLst>
          </p:cNvPr>
          <p:cNvSpPr txBox="1"/>
          <p:nvPr/>
        </p:nvSpPr>
        <p:spPr>
          <a:xfrm>
            <a:off x="172452" y="1430356"/>
            <a:ext cx="11847096" cy="369332"/>
          </a:xfrm>
          <a:prstGeom prst="rect">
            <a:avLst/>
          </a:prstGeom>
          <a:noFill/>
        </p:spPr>
        <p:txBody>
          <a:bodyPr wrap="square" rtlCol="0">
            <a:spAutoFit/>
          </a:bodyPr>
          <a:lstStyle/>
          <a:p>
            <a:r>
              <a:rPr lang="en-US" b="1">
                <a:solidFill>
                  <a:srgbClr val="6D6C6C"/>
                </a:solidFill>
              </a:rPr>
              <a:t>Below attributes were re-engineered from the model:</a:t>
            </a:r>
          </a:p>
        </p:txBody>
      </p:sp>
      <p:pic>
        <p:nvPicPr>
          <p:cNvPr id="7" name="Picture 6">
            <a:extLst>
              <a:ext uri="{FF2B5EF4-FFF2-40B4-BE49-F238E27FC236}">
                <a16:creationId xmlns:a16="http://schemas.microsoft.com/office/drawing/2014/main" id="{3A9FE21E-A31D-4058-AC5B-1D9DD1FA4179}"/>
              </a:ext>
            </a:extLst>
          </p:cNvPr>
          <p:cNvPicPr>
            <a:picLocks noChangeAspect="1"/>
          </p:cNvPicPr>
          <p:nvPr/>
        </p:nvPicPr>
        <p:blipFill rotWithShape="1">
          <a:blip r:embed="rId3"/>
          <a:srcRect l="16343" t="50000" r="9664" b="23804"/>
          <a:stretch/>
        </p:blipFill>
        <p:spPr>
          <a:xfrm>
            <a:off x="2743200" y="2020832"/>
            <a:ext cx="8243248" cy="1640807"/>
          </a:xfrm>
          <a:prstGeom prst="rect">
            <a:avLst/>
          </a:prstGeom>
        </p:spPr>
      </p:pic>
      <p:sp>
        <p:nvSpPr>
          <p:cNvPr id="10" name="TextBox 9">
            <a:extLst>
              <a:ext uri="{FF2B5EF4-FFF2-40B4-BE49-F238E27FC236}">
                <a16:creationId xmlns:a16="http://schemas.microsoft.com/office/drawing/2014/main" id="{F4D3D40E-48DE-4B38-BD1F-2FA8297D6C16}"/>
              </a:ext>
            </a:extLst>
          </p:cNvPr>
          <p:cNvSpPr txBox="1"/>
          <p:nvPr/>
        </p:nvSpPr>
        <p:spPr>
          <a:xfrm>
            <a:off x="647954" y="2533458"/>
            <a:ext cx="1201003" cy="307777"/>
          </a:xfrm>
          <a:prstGeom prst="rect">
            <a:avLst/>
          </a:prstGeom>
          <a:noFill/>
        </p:spPr>
        <p:txBody>
          <a:bodyPr wrap="square" rtlCol="0">
            <a:spAutoFit/>
          </a:bodyPr>
          <a:lstStyle/>
          <a:p>
            <a:pPr algn="ctr"/>
            <a:r>
              <a:rPr lang="en-US" sz="1400" b="1" err="1"/>
              <a:t>mort_acc</a:t>
            </a:r>
            <a:endParaRPr lang="en-US" sz="1400" b="1"/>
          </a:p>
        </p:txBody>
      </p:sp>
      <p:pic>
        <p:nvPicPr>
          <p:cNvPr id="9" name="Picture 8">
            <a:extLst>
              <a:ext uri="{FF2B5EF4-FFF2-40B4-BE49-F238E27FC236}">
                <a16:creationId xmlns:a16="http://schemas.microsoft.com/office/drawing/2014/main" id="{042A50AD-3EFC-488D-BB2F-61ABC2228B61}"/>
              </a:ext>
            </a:extLst>
          </p:cNvPr>
          <p:cNvPicPr>
            <a:picLocks noChangeAspect="1"/>
          </p:cNvPicPr>
          <p:nvPr/>
        </p:nvPicPr>
        <p:blipFill rotWithShape="1">
          <a:blip r:embed="rId4"/>
          <a:srcRect l="16395" t="42186" r="9426" b="25877"/>
          <a:stretch/>
        </p:blipFill>
        <p:spPr>
          <a:xfrm>
            <a:off x="2743201" y="3816483"/>
            <a:ext cx="8243248" cy="1995340"/>
          </a:xfrm>
          <a:prstGeom prst="rect">
            <a:avLst/>
          </a:prstGeom>
        </p:spPr>
      </p:pic>
      <p:sp>
        <p:nvSpPr>
          <p:cNvPr id="13" name="TextBox 12">
            <a:extLst>
              <a:ext uri="{FF2B5EF4-FFF2-40B4-BE49-F238E27FC236}">
                <a16:creationId xmlns:a16="http://schemas.microsoft.com/office/drawing/2014/main" id="{75B856F1-AF5C-4294-ADA1-46C70EC2F63B}"/>
              </a:ext>
            </a:extLst>
          </p:cNvPr>
          <p:cNvSpPr txBox="1"/>
          <p:nvPr/>
        </p:nvSpPr>
        <p:spPr>
          <a:xfrm>
            <a:off x="165943" y="4276438"/>
            <a:ext cx="2165024" cy="523220"/>
          </a:xfrm>
          <a:prstGeom prst="rect">
            <a:avLst/>
          </a:prstGeom>
          <a:noFill/>
        </p:spPr>
        <p:txBody>
          <a:bodyPr wrap="square" rtlCol="0">
            <a:spAutoFit/>
          </a:bodyPr>
          <a:lstStyle/>
          <a:p>
            <a:pPr algn="ctr"/>
            <a:r>
              <a:rPr lang="en-US" sz="1400" b="1" err="1"/>
              <a:t>revol_util</a:t>
            </a:r>
            <a:r>
              <a:rPr lang="en-US" sz="1400" b="1"/>
              <a:t> &amp; </a:t>
            </a:r>
            <a:r>
              <a:rPr lang="en-US" sz="1400" b="1" err="1"/>
              <a:t>pub_rec_bankruptcies</a:t>
            </a:r>
            <a:endParaRPr lang="en-US" sz="1400" b="1"/>
          </a:p>
        </p:txBody>
      </p:sp>
      <p:pic>
        <p:nvPicPr>
          <p:cNvPr id="16" name="Picture 15">
            <a:extLst>
              <a:ext uri="{FF2B5EF4-FFF2-40B4-BE49-F238E27FC236}">
                <a16:creationId xmlns:a16="http://schemas.microsoft.com/office/drawing/2014/main" id="{E1C5551B-A398-4B5B-8481-4978CF5F86E0}"/>
              </a:ext>
            </a:extLst>
          </p:cNvPr>
          <p:cNvPicPr>
            <a:picLocks noChangeAspect="1"/>
          </p:cNvPicPr>
          <p:nvPr/>
        </p:nvPicPr>
        <p:blipFill rotWithShape="1">
          <a:blip r:embed="rId5"/>
          <a:srcRect l="16526" t="66277" r="8769" b="28336"/>
          <a:stretch/>
        </p:blipFill>
        <p:spPr>
          <a:xfrm>
            <a:off x="2743201" y="6204085"/>
            <a:ext cx="8243247" cy="369332"/>
          </a:xfrm>
          <a:prstGeom prst="rect">
            <a:avLst/>
          </a:prstGeom>
        </p:spPr>
      </p:pic>
      <p:sp>
        <p:nvSpPr>
          <p:cNvPr id="18" name="TextBox 17">
            <a:extLst>
              <a:ext uri="{FF2B5EF4-FFF2-40B4-BE49-F238E27FC236}">
                <a16:creationId xmlns:a16="http://schemas.microsoft.com/office/drawing/2014/main" id="{07183DEA-BCE5-4D49-B054-9F23B7E67D00}"/>
              </a:ext>
            </a:extLst>
          </p:cNvPr>
          <p:cNvSpPr txBox="1"/>
          <p:nvPr/>
        </p:nvSpPr>
        <p:spPr>
          <a:xfrm>
            <a:off x="165943" y="6265640"/>
            <a:ext cx="2165024" cy="307777"/>
          </a:xfrm>
          <a:prstGeom prst="rect">
            <a:avLst/>
          </a:prstGeom>
          <a:noFill/>
        </p:spPr>
        <p:txBody>
          <a:bodyPr wrap="square" rtlCol="0">
            <a:spAutoFit/>
          </a:bodyPr>
          <a:lstStyle/>
          <a:p>
            <a:pPr algn="ctr"/>
            <a:r>
              <a:rPr lang="en-US" sz="1400" b="1"/>
              <a:t>address</a:t>
            </a:r>
          </a:p>
        </p:txBody>
      </p:sp>
    </p:spTree>
    <p:extLst>
      <p:ext uri="{BB962C8B-B14F-4D97-AF65-F5344CB8AC3E}">
        <p14:creationId xmlns:p14="http://schemas.microsoft.com/office/powerpoint/2010/main" val="4076085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Pre-Processing	</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95778D1-40DD-4580-AA04-4B1A2D75A7A4}"/>
              </a:ext>
            </a:extLst>
          </p:cNvPr>
          <p:cNvSpPr txBox="1"/>
          <p:nvPr/>
        </p:nvSpPr>
        <p:spPr>
          <a:xfrm>
            <a:off x="172452" y="1633349"/>
            <a:ext cx="11847096" cy="369332"/>
          </a:xfrm>
          <a:prstGeom prst="rect">
            <a:avLst/>
          </a:prstGeom>
          <a:noFill/>
        </p:spPr>
        <p:txBody>
          <a:bodyPr wrap="square" rtlCol="0">
            <a:spAutoFit/>
          </a:bodyPr>
          <a:lstStyle/>
          <a:p>
            <a:r>
              <a:rPr lang="en-US" b="1">
                <a:solidFill>
                  <a:srgbClr val="6D6C6C"/>
                </a:solidFill>
              </a:rPr>
              <a:t>Converting to dummy variables: </a:t>
            </a:r>
          </a:p>
        </p:txBody>
      </p:sp>
      <p:pic>
        <p:nvPicPr>
          <p:cNvPr id="3" name="Picture 2">
            <a:extLst>
              <a:ext uri="{FF2B5EF4-FFF2-40B4-BE49-F238E27FC236}">
                <a16:creationId xmlns:a16="http://schemas.microsoft.com/office/drawing/2014/main" id="{189CB07E-9E79-4A11-B1F3-1FADC1174FEF}"/>
              </a:ext>
            </a:extLst>
          </p:cNvPr>
          <p:cNvPicPr>
            <a:picLocks noChangeAspect="1"/>
          </p:cNvPicPr>
          <p:nvPr/>
        </p:nvPicPr>
        <p:blipFill rotWithShape="1">
          <a:blip r:embed="rId3"/>
          <a:srcRect l="16455" t="45371" r="9664" b="41090"/>
          <a:stretch/>
        </p:blipFill>
        <p:spPr>
          <a:xfrm>
            <a:off x="195898" y="2344440"/>
            <a:ext cx="11823650" cy="1218193"/>
          </a:xfrm>
          <a:prstGeom prst="rect">
            <a:avLst/>
          </a:prstGeom>
        </p:spPr>
      </p:pic>
      <p:pic>
        <p:nvPicPr>
          <p:cNvPr id="6" name="Picture 5">
            <a:extLst>
              <a:ext uri="{FF2B5EF4-FFF2-40B4-BE49-F238E27FC236}">
                <a16:creationId xmlns:a16="http://schemas.microsoft.com/office/drawing/2014/main" id="{0EE972AA-8BF7-49BA-A5E5-9EAC3BC61B89}"/>
              </a:ext>
            </a:extLst>
          </p:cNvPr>
          <p:cNvPicPr>
            <a:picLocks noChangeAspect="1"/>
          </p:cNvPicPr>
          <p:nvPr/>
        </p:nvPicPr>
        <p:blipFill rotWithShape="1">
          <a:blip r:embed="rId4"/>
          <a:srcRect l="16500" t="34864" r="10115" b="44203"/>
          <a:stretch/>
        </p:blipFill>
        <p:spPr>
          <a:xfrm>
            <a:off x="195898" y="4072069"/>
            <a:ext cx="11823650" cy="1896245"/>
          </a:xfrm>
          <a:prstGeom prst="rect">
            <a:avLst/>
          </a:prstGeom>
        </p:spPr>
      </p:pic>
    </p:spTree>
    <p:extLst>
      <p:ext uri="{BB962C8B-B14F-4D97-AF65-F5344CB8AC3E}">
        <p14:creationId xmlns:p14="http://schemas.microsoft.com/office/powerpoint/2010/main" val="294222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5EF1859-E0B6-4BC5-8CA6-3EEBD22CFD8D}"/>
              </a:ext>
            </a:extLst>
          </p:cNvPr>
          <p:cNvSpPr txBox="1"/>
          <p:nvPr/>
        </p:nvSpPr>
        <p:spPr>
          <a:xfrm>
            <a:off x="336884" y="1652337"/>
            <a:ext cx="11454063" cy="4700337"/>
          </a:xfrm>
          <a:prstGeom prst="rect">
            <a:avLst/>
          </a:prstGeom>
          <a:noFill/>
          <a:ln>
            <a:solidFill>
              <a:schemeClr val="accent1">
                <a:lumMod val="60000"/>
                <a:lumOff val="40000"/>
              </a:schemeClr>
            </a:solidFill>
          </a:ln>
        </p:spPr>
        <p:txBody>
          <a:bodyPr wrap="square" rtlCol="0">
            <a:spAutoFit/>
          </a:bodyPr>
          <a:lstStyle/>
          <a:p>
            <a:endParaRPr lang="en-US"/>
          </a:p>
        </p:txBody>
      </p:sp>
      <p:sp>
        <p:nvSpPr>
          <p:cNvPr id="4" name="TextBox 3">
            <a:extLst>
              <a:ext uri="{FF2B5EF4-FFF2-40B4-BE49-F238E27FC236}">
                <a16:creationId xmlns:a16="http://schemas.microsoft.com/office/drawing/2014/main" id="{E08BBF2C-E9BD-4E5F-8861-80F793F7E5B6}"/>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Team 6 </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person in a suit&#10;&#10;Description automatically generated with medium confidence">
            <a:extLst>
              <a:ext uri="{FF2B5EF4-FFF2-40B4-BE49-F238E27FC236}">
                <a16:creationId xmlns:a16="http://schemas.microsoft.com/office/drawing/2014/main" id="{27702CF2-963E-4059-9CCE-567E196E4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643" y="2269279"/>
            <a:ext cx="1909011" cy="2863516"/>
          </a:xfrm>
          <a:prstGeom prst="rect">
            <a:avLst/>
          </a:prstGeom>
        </p:spPr>
      </p:pic>
      <p:pic>
        <p:nvPicPr>
          <p:cNvPr id="8" name="Picture 7" descr="A person in a suit&#10;&#10;Description automatically generated with medium confidence">
            <a:extLst>
              <a:ext uri="{FF2B5EF4-FFF2-40B4-BE49-F238E27FC236}">
                <a16:creationId xmlns:a16="http://schemas.microsoft.com/office/drawing/2014/main" id="{0DE163BE-459E-46AD-9539-42BCCC85B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803" y="2269279"/>
            <a:ext cx="1909011" cy="2863517"/>
          </a:xfrm>
          <a:prstGeom prst="rect">
            <a:avLst/>
          </a:prstGeom>
        </p:spPr>
      </p:pic>
      <p:pic>
        <p:nvPicPr>
          <p:cNvPr id="10" name="Picture 9" descr="A person in a suit&#10;&#10;Description automatically generated with medium confidence">
            <a:extLst>
              <a:ext uri="{FF2B5EF4-FFF2-40B4-BE49-F238E27FC236}">
                <a16:creationId xmlns:a16="http://schemas.microsoft.com/office/drawing/2014/main" id="{07B292D6-260F-4316-B40D-036E69F88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963" y="2269278"/>
            <a:ext cx="1909011" cy="2863517"/>
          </a:xfrm>
          <a:prstGeom prst="rect">
            <a:avLst/>
          </a:prstGeom>
        </p:spPr>
      </p:pic>
      <p:sp>
        <p:nvSpPr>
          <p:cNvPr id="12" name="TextBox 11">
            <a:extLst>
              <a:ext uri="{FF2B5EF4-FFF2-40B4-BE49-F238E27FC236}">
                <a16:creationId xmlns:a16="http://schemas.microsoft.com/office/drawing/2014/main" id="{787E19E9-E865-4038-95CF-39C1168EA242}"/>
              </a:ext>
            </a:extLst>
          </p:cNvPr>
          <p:cNvSpPr txBox="1"/>
          <p:nvPr/>
        </p:nvSpPr>
        <p:spPr>
          <a:xfrm>
            <a:off x="1237642" y="5568281"/>
            <a:ext cx="1909011" cy="369332"/>
          </a:xfrm>
          <a:prstGeom prst="rect">
            <a:avLst/>
          </a:prstGeom>
          <a:noFill/>
        </p:spPr>
        <p:txBody>
          <a:bodyPr wrap="square" rtlCol="0">
            <a:spAutoFit/>
          </a:bodyPr>
          <a:lstStyle/>
          <a:p>
            <a:pPr algn="ctr"/>
            <a:r>
              <a:rPr lang="en-US" b="1">
                <a:solidFill>
                  <a:schemeClr val="bg2">
                    <a:lumMod val="25000"/>
                  </a:schemeClr>
                </a:solidFill>
              </a:rPr>
              <a:t>Usama Ather </a:t>
            </a:r>
          </a:p>
        </p:txBody>
      </p:sp>
      <p:sp>
        <p:nvSpPr>
          <p:cNvPr id="13" name="TextBox 12">
            <a:extLst>
              <a:ext uri="{FF2B5EF4-FFF2-40B4-BE49-F238E27FC236}">
                <a16:creationId xmlns:a16="http://schemas.microsoft.com/office/drawing/2014/main" id="{B25AEDB9-2A6D-453E-A679-FD27D236FA9B}"/>
              </a:ext>
            </a:extLst>
          </p:cNvPr>
          <p:cNvSpPr txBox="1"/>
          <p:nvPr/>
        </p:nvSpPr>
        <p:spPr>
          <a:xfrm>
            <a:off x="3814802" y="5568281"/>
            <a:ext cx="1909011" cy="369332"/>
          </a:xfrm>
          <a:prstGeom prst="rect">
            <a:avLst/>
          </a:prstGeom>
          <a:noFill/>
        </p:spPr>
        <p:txBody>
          <a:bodyPr wrap="square" rtlCol="0">
            <a:spAutoFit/>
          </a:bodyPr>
          <a:lstStyle/>
          <a:p>
            <a:pPr algn="ctr"/>
            <a:r>
              <a:rPr lang="en-US" b="1">
                <a:solidFill>
                  <a:schemeClr val="bg2">
                    <a:lumMod val="25000"/>
                  </a:schemeClr>
                </a:solidFill>
              </a:rPr>
              <a:t>Mayank Jha</a:t>
            </a:r>
          </a:p>
        </p:txBody>
      </p:sp>
      <p:sp>
        <p:nvSpPr>
          <p:cNvPr id="14" name="TextBox 13">
            <a:extLst>
              <a:ext uri="{FF2B5EF4-FFF2-40B4-BE49-F238E27FC236}">
                <a16:creationId xmlns:a16="http://schemas.microsoft.com/office/drawing/2014/main" id="{1E151096-D51F-4FBB-AEF9-B51C68777526}"/>
              </a:ext>
            </a:extLst>
          </p:cNvPr>
          <p:cNvSpPr txBox="1"/>
          <p:nvPr/>
        </p:nvSpPr>
        <p:spPr>
          <a:xfrm>
            <a:off x="6391962" y="5568281"/>
            <a:ext cx="1909011" cy="369332"/>
          </a:xfrm>
          <a:prstGeom prst="rect">
            <a:avLst/>
          </a:prstGeom>
          <a:noFill/>
        </p:spPr>
        <p:txBody>
          <a:bodyPr wrap="square" rtlCol="0">
            <a:spAutoFit/>
          </a:bodyPr>
          <a:lstStyle/>
          <a:p>
            <a:pPr algn="ctr"/>
            <a:r>
              <a:rPr lang="en-US" b="1">
                <a:solidFill>
                  <a:schemeClr val="bg2">
                    <a:lumMod val="25000"/>
                  </a:schemeClr>
                </a:solidFill>
              </a:rPr>
              <a:t>Prerak Patel</a:t>
            </a:r>
          </a:p>
        </p:txBody>
      </p:sp>
      <p:sp>
        <p:nvSpPr>
          <p:cNvPr id="15" name="TextBox 14">
            <a:extLst>
              <a:ext uri="{FF2B5EF4-FFF2-40B4-BE49-F238E27FC236}">
                <a16:creationId xmlns:a16="http://schemas.microsoft.com/office/drawing/2014/main" id="{6F583EEF-74E9-4DEF-B5D9-31538DE3CBDF}"/>
              </a:ext>
            </a:extLst>
          </p:cNvPr>
          <p:cNvSpPr txBox="1"/>
          <p:nvPr/>
        </p:nvSpPr>
        <p:spPr>
          <a:xfrm>
            <a:off x="8649071" y="5568281"/>
            <a:ext cx="2549110" cy="369332"/>
          </a:xfrm>
          <a:prstGeom prst="rect">
            <a:avLst/>
          </a:prstGeom>
          <a:noFill/>
        </p:spPr>
        <p:txBody>
          <a:bodyPr wrap="square" rtlCol="0">
            <a:spAutoFit/>
          </a:bodyPr>
          <a:lstStyle/>
          <a:p>
            <a:pPr algn="ctr"/>
            <a:r>
              <a:rPr lang="en-US" b="1">
                <a:solidFill>
                  <a:schemeClr val="bg2">
                    <a:lumMod val="25000"/>
                  </a:schemeClr>
                </a:solidFill>
              </a:rPr>
              <a:t>Sandeep Mukhopadhyay</a:t>
            </a:r>
          </a:p>
        </p:txBody>
      </p:sp>
      <p:pic>
        <p:nvPicPr>
          <p:cNvPr id="19" name="Picture 18" descr="A person in a suit and tie&#10;&#10;Description automatically generated with medium confidence">
            <a:extLst>
              <a:ext uri="{FF2B5EF4-FFF2-40B4-BE49-F238E27FC236}">
                <a16:creationId xmlns:a16="http://schemas.microsoft.com/office/drawing/2014/main" id="{A22AAFF4-AC22-442E-8E14-426D632A8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9121" y="2269278"/>
            <a:ext cx="1909011" cy="2863517"/>
          </a:xfrm>
          <a:prstGeom prst="rect">
            <a:avLst/>
          </a:prstGeom>
        </p:spPr>
      </p:pic>
    </p:spTree>
    <p:extLst>
      <p:ext uri="{BB962C8B-B14F-4D97-AF65-F5344CB8AC3E}">
        <p14:creationId xmlns:p14="http://schemas.microsoft.com/office/powerpoint/2010/main" val="2529103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Building &amp; Testing</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38" name="Picture 14" descr="FashionMNIST tutorial - Applied Data Science and Machine Learning">
            <a:extLst>
              <a:ext uri="{FF2B5EF4-FFF2-40B4-BE49-F238E27FC236}">
                <a16:creationId xmlns:a16="http://schemas.microsoft.com/office/drawing/2014/main" id="{4A99A631-B4F5-4327-AF55-2A65482AB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73" y="1632552"/>
            <a:ext cx="3604293" cy="43335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2BAADB8-05C7-41ED-8E86-AADE02D3603D}"/>
              </a:ext>
            </a:extLst>
          </p:cNvPr>
          <p:cNvPicPr>
            <a:picLocks noChangeAspect="1"/>
          </p:cNvPicPr>
          <p:nvPr/>
        </p:nvPicPr>
        <p:blipFill rotWithShape="1">
          <a:blip r:embed="rId4"/>
          <a:srcRect l="4130" t="23792" r="23846" b="14034"/>
          <a:stretch/>
        </p:blipFill>
        <p:spPr>
          <a:xfrm>
            <a:off x="4869732" y="2524242"/>
            <a:ext cx="7149816" cy="2545519"/>
          </a:xfrm>
          <a:prstGeom prst="rect">
            <a:avLst/>
          </a:prstGeom>
        </p:spPr>
      </p:pic>
    </p:spTree>
    <p:extLst>
      <p:ext uri="{BB962C8B-B14F-4D97-AF65-F5344CB8AC3E}">
        <p14:creationId xmlns:p14="http://schemas.microsoft.com/office/powerpoint/2010/main" val="20071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Building &amp; Testing</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2371143D-CC20-4472-9375-A95429C64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68" r="679"/>
          <a:stretch/>
        </p:blipFill>
        <p:spPr bwMode="auto">
          <a:xfrm>
            <a:off x="1483617" y="1407672"/>
            <a:ext cx="9224766" cy="24046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DD4563-7D07-4DE6-9F15-5689A109B91C}"/>
              </a:ext>
            </a:extLst>
          </p:cNvPr>
          <p:cNvPicPr>
            <a:picLocks noChangeAspect="1"/>
          </p:cNvPicPr>
          <p:nvPr/>
        </p:nvPicPr>
        <p:blipFill rotWithShape="1">
          <a:blip r:embed="rId4"/>
          <a:srcRect l="4731" t="34659" r="23476" b="14854"/>
          <a:stretch/>
        </p:blipFill>
        <p:spPr>
          <a:xfrm>
            <a:off x="2911487" y="4096244"/>
            <a:ext cx="6369025" cy="2518117"/>
          </a:xfrm>
          <a:prstGeom prst="rect">
            <a:avLst/>
          </a:prstGeom>
        </p:spPr>
      </p:pic>
    </p:spTree>
    <p:extLst>
      <p:ext uri="{BB962C8B-B14F-4D97-AF65-F5344CB8AC3E}">
        <p14:creationId xmlns:p14="http://schemas.microsoft.com/office/powerpoint/2010/main" val="264150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Building &amp; Testing</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Applicability of Machine Learning's Random Forest to Emu's Migratory  Memory-Side Processing Architecture | Emu Technology">
            <a:extLst>
              <a:ext uri="{FF2B5EF4-FFF2-40B4-BE49-F238E27FC236}">
                <a16:creationId xmlns:a16="http://schemas.microsoft.com/office/drawing/2014/main" id="{EA6E53B6-CCC3-46EA-824D-A599FA8E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470" y="1286028"/>
            <a:ext cx="4885057" cy="25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64082FE-FFCA-491D-8783-DACF0EE18411}"/>
              </a:ext>
            </a:extLst>
          </p:cNvPr>
          <p:cNvPicPr>
            <a:picLocks noChangeAspect="1"/>
          </p:cNvPicPr>
          <p:nvPr/>
        </p:nvPicPr>
        <p:blipFill rotWithShape="1">
          <a:blip r:embed="rId4"/>
          <a:srcRect l="4385" t="36711" r="24086" b="15169"/>
          <a:stretch/>
        </p:blipFill>
        <p:spPr>
          <a:xfrm>
            <a:off x="2488198" y="4093716"/>
            <a:ext cx="7215603" cy="2729114"/>
          </a:xfrm>
          <a:prstGeom prst="rect">
            <a:avLst/>
          </a:prstGeom>
        </p:spPr>
      </p:pic>
    </p:spTree>
    <p:extLst>
      <p:ext uri="{BB962C8B-B14F-4D97-AF65-F5344CB8AC3E}">
        <p14:creationId xmlns:p14="http://schemas.microsoft.com/office/powerpoint/2010/main" val="365420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Comparing Models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A649CA8-90F2-481B-9AE9-2D0A713E1097}"/>
              </a:ext>
            </a:extLst>
          </p:cNvPr>
          <p:cNvSpPr txBox="1"/>
          <p:nvPr/>
        </p:nvSpPr>
        <p:spPr>
          <a:xfrm>
            <a:off x="727685" y="1174885"/>
            <a:ext cx="3949382" cy="353943"/>
          </a:xfrm>
          <a:prstGeom prst="rect">
            <a:avLst/>
          </a:prstGeom>
          <a:noFill/>
        </p:spPr>
        <p:txBody>
          <a:bodyPr wrap="square" rtlCol="0">
            <a:spAutoFit/>
          </a:bodyPr>
          <a:lstStyle/>
          <a:p>
            <a:pPr algn="ctr"/>
            <a:r>
              <a:rPr lang="en-US" sz="1700" b="1" u="sng">
                <a:solidFill>
                  <a:srgbClr val="6D6C6C"/>
                </a:solidFill>
              </a:rPr>
              <a:t>ANNs</a:t>
            </a:r>
          </a:p>
        </p:txBody>
      </p:sp>
      <p:sp>
        <p:nvSpPr>
          <p:cNvPr id="10" name="TextBox 9">
            <a:extLst>
              <a:ext uri="{FF2B5EF4-FFF2-40B4-BE49-F238E27FC236}">
                <a16:creationId xmlns:a16="http://schemas.microsoft.com/office/drawing/2014/main" id="{66D7188C-CF37-4BB0-96C2-4926A9A4A148}"/>
              </a:ext>
            </a:extLst>
          </p:cNvPr>
          <p:cNvSpPr txBox="1"/>
          <p:nvPr/>
        </p:nvSpPr>
        <p:spPr>
          <a:xfrm>
            <a:off x="6817504" y="1174885"/>
            <a:ext cx="3949382" cy="353943"/>
          </a:xfrm>
          <a:prstGeom prst="rect">
            <a:avLst/>
          </a:prstGeom>
          <a:noFill/>
        </p:spPr>
        <p:txBody>
          <a:bodyPr wrap="square" rtlCol="0">
            <a:spAutoFit/>
          </a:bodyPr>
          <a:lstStyle/>
          <a:p>
            <a:pPr algn="ctr"/>
            <a:r>
              <a:rPr lang="en-US" sz="1700" b="1" u="sng" err="1">
                <a:solidFill>
                  <a:srgbClr val="6D6C6C"/>
                </a:solidFill>
              </a:rPr>
              <a:t>XGBoost</a:t>
            </a:r>
            <a:endParaRPr lang="en-US" sz="1700" b="1" u="sng">
              <a:solidFill>
                <a:srgbClr val="6D6C6C"/>
              </a:solidFill>
            </a:endParaRPr>
          </a:p>
        </p:txBody>
      </p:sp>
      <p:pic>
        <p:nvPicPr>
          <p:cNvPr id="8" name="Picture 7" descr="A picture containing text, screenshot, receipt&#10;&#10;Description automatically generated">
            <a:extLst>
              <a:ext uri="{FF2B5EF4-FFF2-40B4-BE49-F238E27FC236}">
                <a16:creationId xmlns:a16="http://schemas.microsoft.com/office/drawing/2014/main" id="{EE347EB0-667C-4709-8F26-7F6A2E1F7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85" y="1705799"/>
            <a:ext cx="4274337" cy="2286597"/>
          </a:xfrm>
          <a:prstGeom prst="rect">
            <a:avLst/>
          </a:prstGeom>
        </p:spPr>
      </p:pic>
      <p:pic>
        <p:nvPicPr>
          <p:cNvPr id="3" name="Picture 2" descr="A picture containing text, screenshot, receipt&#10;&#10;Description automatically generated">
            <a:extLst>
              <a:ext uri="{FF2B5EF4-FFF2-40B4-BE49-F238E27FC236}">
                <a16:creationId xmlns:a16="http://schemas.microsoft.com/office/drawing/2014/main" id="{41137532-BD99-4AF0-97D0-ACF9F11FA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790" y="1705798"/>
            <a:ext cx="4324810" cy="2286597"/>
          </a:xfrm>
          <a:prstGeom prst="rect">
            <a:avLst/>
          </a:prstGeom>
        </p:spPr>
      </p:pic>
      <p:pic>
        <p:nvPicPr>
          <p:cNvPr id="11" name="Picture 10" descr="A picture containing text, screenshot, receipt&#10;&#10;Description automatically generated">
            <a:extLst>
              <a:ext uri="{FF2B5EF4-FFF2-40B4-BE49-F238E27FC236}">
                <a16:creationId xmlns:a16="http://schemas.microsoft.com/office/drawing/2014/main" id="{5F6A4651-7CA1-482B-91E4-7F2F69938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8171" y="4505026"/>
            <a:ext cx="4274337" cy="2271769"/>
          </a:xfrm>
          <a:prstGeom prst="rect">
            <a:avLst/>
          </a:prstGeom>
        </p:spPr>
      </p:pic>
      <p:sp>
        <p:nvSpPr>
          <p:cNvPr id="12" name="TextBox 11">
            <a:extLst>
              <a:ext uri="{FF2B5EF4-FFF2-40B4-BE49-F238E27FC236}">
                <a16:creationId xmlns:a16="http://schemas.microsoft.com/office/drawing/2014/main" id="{0BA659D4-F877-4A91-B2D4-C535C34C1023}"/>
              </a:ext>
            </a:extLst>
          </p:cNvPr>
          <p:cNvSpPr txBox="1"/>
          <p:nvPr/>
        </p:nvSpPr>
        <p:spPr>
          <a:xfrm>
            <a:off x="3900648" y="4058987"/>
            <a:ext cx="3949382" cy="353943"/>
          </a:xfrm>
          <a:prstGeom prst="rect">
            <a:avLst/>
          </a:prstGeom>
          <a:noFill/>
        </p:spPr>
        <p:txBody>
          <a:bodyPr wrap="square" rtlCol="0">
            <a:spAutoFit/>
          </a:bodyPr>
          <a:lstStyle/>
          <a:p>
            <a:pPr algn="ctr"/>
            <a:r>
              <a:rPr lang="en-US" sz="1700" b="1" u="sng">
                <a:solidFill>
                  <a:srgbClr val="6D6C6C"/>
                </a:solidFill>
              </a:rPr>
              <a:t>Random Forest</a:t>
            </a:r>
          </a:p>
        </p:txBody>
      </p:sp>
    </p:spTree>
    <p:extLst>
      <p:ext uri="{BB962C8B-B14F-4D97-AF65-F5344CB8AC3E}">
        <p14:creationId xmlns:p14="http://schemas.microsoft.com/office/powerpoint/2010/main" val="216505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Dashboard Demo</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Screen Recording 2021-02-28 at 6.06.34 PM">
            <a:hlinkClick r:id="" action="ppaction://media"/>
            <a:extLst>
              <a:ext uri="{FF2B5EF4-FFF2-40B4-BE49-F238E27FC236}">
                <a16:creationId xmlns:a16="http://schemas.microsoft.com/office/drawing/2014/main" id="{E63F0592-D683-4119-B8E0-4099A661EC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00349"/>
            <a:ext cx="12192000" cy="3918766"/>
          </a:xfrm>
          <a:prstGeom prst="rect">
            <a:avLst/>
          </a:prstGeom>
        </p:spPr>
      </p:pic>
      <p:pic>
        <p:nvPicPr>
          <p:cNvPr id="7" name="Picture 6">
            <a:extLst>
              <a:ext uri="{FF2B5EF4-FFF2-40B4-BE49-F238E27FC236}">
                <a16:creationId xmlns:a16="http://schemas.microsoft.com/office/drawing/2014/main" id="{2A872EA1-B6BB-4E0F-B6F2-BA6202B59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0148" y="5261317"/>
            <a:ext cx="5662099" cy="1547315"/>
          </a:xfrm>
          <a:prstGeom prst="rect">
            <a:avLst/>
          </a:prstGeom>
        </p:spPr>
      </p:pic>
    </p:spTree>
    <p:extLst>
      <p:ext uri="{BB962C8B-B14F-4D97-AF65-F5344CB8AC3E}">
        <p14:creationId xmlns:p14="http://schemas.microsoft.com/office/powerpoint/2010/main" val="207758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Comparing Models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ECA47A62-102E-4FAF-AAF1-61C62B83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06" y="2574388"/>
            <a:ext cx="4866241" cy="3704379"/>
          </a:xfrm>
          <a:prstGeom prst="rect">
            <a:avLst/>
          </a:prstGeom>
        </p:spPr>
      </p:pic>
      <p:pic>
        <p:nvPicPr>
          <p:cNvPr id="7" name="Picture 6" descr="Chart&#10;&#10;Description automatically generated">
            <a:extLst>
              <a:ext uri="{FF2B5EF4-FFF2-40B4-BE49-F238E27FC236}">
                <a16:creationId xmlns:a16="http://schemas.microsoft.com/office/drawing/2014/main" id="{F4D2F91A-D080-4291-A9C8-2CF2A449C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17" y="2574388"/>
            <a:ext cx="4866242" cy="3704379"/>
          </a:xfrm>
          <a:prstGeom prst="rect">
            <a:avLst/>
          </a:prstGeom>
        </p:spPr>
      </p:pic>
      <p:sp>
        <p:nvSpPr>
          <p:cNvPr id="9" name="TextBox 8">
            <a:extLst>
              <a:ext uri="{FF2B5EF4-FFF2-40B4-BE49-F238E27FC236}">
                <a16:creationId xmlns:a16="http://schemas.microsoft.com/office/drawing/2014/main" id="{CA649CA8-90F2-481B-9AE9-2D0A713E1097}"/>
              </a:ext>
            </a:extLst>
          </p:cNvPr>
          <p:cNvSpPr txBox="1"/>
          <p:nvPr/>
        </p:nvSpPr>
        <p:spPr>
          <a:xfrm>
            <a:off x="1270247" y="1880522"/>
            <a:ext cx="3949382" cy="353943"/>
          </a:xfrm>
          <a:prstGeom prst="rect">
            <a:avLst/>
          </a:prstGeom>
          <a:noFill/>
        </p:spPr>
        <p:txBody>
          <a:bodyPr wrap="square" rtlCol="0">
            <a:spAutoFit/>
          </a:bodyPr>
          <a:lstStyle/>
          <a:p>
            <a:pPr algn="ctr"/>
            <a:r>
              <a:rPr lang="en-US" sz="1700" b="1" u="sng">
                <a:solidFill>
                  <a:srgbClr val="6D6C6C"/>
                </a:solidFill>
              </a:rPr>
              <a:t>Confusion Matrix for Random Forest</a:t>
            </a:r>
          </a:p>
        </p:txBody>
      </p:sp>
      <p:sp>
        <p:nvSpPr>
          <p:cNvPr id="10" name="TextBox 9">
            <a:extLst>
              <a:ext uri="{FF2B5EF4-FFF2-40B4-BE49-F238E27FC236}">
                <a16:creationId xmlns:a16="http://schemas.microsoft.com/office/drawing/2014/main" id="{66D7188C-CF37-4BB0-96C2-4926A9A4A148}"/>
              </a:ext>
            </a:extLst>
          </p:cNvPr>
          <p:cNvSpPr txBox="1"/>
          <p:nvPr/>
        </p:nvSpPr>
        <p:spPr>
          <a:xfrm>
            <a:off x="6944235" y="1880521"/>
            <a:ext cx="3949382" cy="353943"/>
          </a:xfrm>
          <a:prstGeom prst="rect">
            <a:avLst/>
          </a:prstGeom>
          <a:noFill/>
        </p:spPr>
        <p:txBody>
          <a:bodyPr wrap="square" rtlCol="0">
            <a:spAutoFit/>
          </a:bodyPr>
          <a:lstStyle/>
          <a:p>
            <a:pPr algn="ctr"/>
            <a:r>
              <a:rPr lang="en-US" sz="1700" b="1" u="sng">
                <a:solidFill>
                  <a:srgbClr val="6D6C6C"/>
                </a:solidFill>
              </a:rPr>
              <a:t>Confusion Matrix for </a:t>
            </a:r>
            <a:r>
              <a:rPr lang="en-US" sz="1700" b="1" u="sng" err="1">
                <a:solidFill>
                  <a:srgbClr val="6D6C6C"/>
                </a:solidFill>
              </a:rPr>
              <a:t>XGBoost</a:t>
            </a:r>
            <a:endParaRPr lang="en-US" sz="1700" b="1" u="sng">
              <a:solidFill>
                <a:srgbClr val="6D6C6C"/>
              </a:solidFill>
            </a:endParaRPr>
          </a:p>
        </p:txBody>
      </p:sp>
    </p:spTree>
    <p:extLst>
      <p:ext uri="{BB962C8B-B14F-4D97-AF65-F5344CB8AC3E}">
        <p14:creationId xmlns:p14="http://schemas.microsoft.com/office/powerpoint/2010/main" val="1571609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E6CC69-E0D0-4E61-8387-BC1499EF165F}"/>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Recommendations &amp; Way Forward</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D0BED3C-5C3C-4CE7-824A-C64359FA191F}"/>
              </a:ext>
            </a:extLst>
          </p:cNvPr>
          <p:cNvSpPr txBox="1"/>
          <p:nvPr/>
        </p:nvSpPr>
        <p:spPr>
          <a:xfrm>
            <a:off x="778412" y="1885071"/>
            <a:ext cx="10635175" cy="4154984"/>
          </a:xfrm>
          <a:prstGeom prst="rect">
            <a:avLst/>
          </a:prstGeom>
          <a:noFill/>
        </p:spPr>
        <p:txBody>
          <a:bodyPr wrap="square" rtlCol="0">
            <a:spAutoFit/>
          </a:bodyPr>
          <a:lstStyle/>
          <a:p>
            <a:r>
              <a:rPr lang="en-US" sz="4000" b="1">
                <a:solidFill>
                  <a:schemeClr val="bg2">
                    <a:lumMod val="10000"/>
                  </a:schemeClr>
                </a:solidFill>
              </a:rPr>
              <a:t>1. </a:t>
            </a:r>
            <a:r>
              <a:rPr lang="en-US" sz="2400">
                <a:solidFill>
                  <a:srgbClr val="6D6C6C"/>
                </a:solidFill>
              </a:rPr>
              <a:t>More data points for loan defaulters (false positives) will help us classify them better</a:t>
            </a:r>
          </a:p>
          <a:p>
            <a:endParaRPr lang="en-US" sz="2400">
              <a:solidFill>
                <a:srgbClr val="6D6C6C"/>
              </a:solidFill>
            </a:endParaRPr>
          </a:p>
          <a:p>
            <a:r>
              <a:rPr lang="en-US" sz="4000" b="1">
                <a:solidFill>
                  <a:schemeClr val="bg2">
                    <a:lumMod val="10000"/>
                  </a:schemeClr>
                </a:solidFill>
              </a:rPr>
              <a:t>2.</a:t>
            </a:r>
            <a:r>
              <a:rPr lang="en-US" sz="2400" b="1">
                <a:solidFill>
                  <a:srgbClr val="6D6C6C"/>
                </a:solidFill>
              </a:rPr>
              <a:t>  </a:t>
            </a:r>
            <a:r>
              <a:rPr lang="en-US" sz="2400">
                <a:solidFill>
                  <a:srgbClr val="6D6C6C"/>
                </a:solidFill>
              </a:rPr>
              <a:t>Further categorization amongst the loan defaulters will help us minimize the false negative which in turn will help us maximize profit</a:t>
            </a:r>
          </a:p>
          <a:p>
            <a:endParaRPr lang="en-US" sz="2400">
              <a:solidFill>
                <a:srgbClr val="6D6C6C"/>
              </a:solidFill>
            </a:endParaRPr>
          </a:p>
          <a:p>
            <a:r>
              <a:rPr lang="en-US" sz="4000" b="1">
                <a:solidFill>
                  <a:schemeClr val="bg2">
                    <a:lumMod val="10000"/>
                  </a:schemeClr>
                </a:solidFill>
              </a:rPr>
              <a:t>3.</a:t>
            </a:r>
            <a:r>
              <a:rPr lang="en-US" sz="2400">
                <a:solidFill>
                  <a:srgbClr val="6D6C6C"/>
                </a:solidFill>
              </a:rPr>
              <a:t>  As per the linear measures of correlation between the predictors and the response, the most important variables for predicting loan defaulters are total mortgage accounts, annual income, installments and loan amount</a:t>
            </a:r>
          </a:p>
        </p:txBody>
      </p:sp>
    </p:spTree>
    <p:extLst>
      <p:ext uri="{BB962C8B-B14F-4D97-AF65-F5344CB8AC3E}">
        <p14:creationId xmlns:p14="http://schemas.microsoft.com/office/powerpoint/2010/main" val="289571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01B71A-17E4-4D26-B718-001D5CC46213}"/>
              </a:ext>
            </a:extLst>
          </p:cNvPr>
          <p:cNvSpPr txBox="1"/>
          <p:nvPr/>
        </p:nvSpPr>
        <p:spPr>
          <a:xfrm>
            <a:off x="121936" y="2586533"/>
            <a:ext cx="4523057" cy="1036438"/>
          </a:xfrm>
          <a:prstGeom prst="rect">
            <a:avLst/>
          </a:prstGeom>
          <a:noFill/>
        </p:spPr>
        <p:txBody>
          <a:bodyPr wrap="square" rtlCol="0">
            <a:spAutoFit/>
          </a:bodyPr>
          <a:lstStyle/>
          <a:p>
            <a:pPr marL="0" marR="0">
              <a:lnSpc>
                <a:spcPct val="107000"/>
              </a:lnSpc>
              <a:spcBef>
                <a:spcPts val="0"/>
              </a:spcBef>
              <a:spcAft>
                <a:spcPts val="800"/>
              </a:spcAft>
            </a:pPr>
            <a:r>
              <a:rPr lang="en-US" sz="60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Thank You!</a:t>
            </a:r>
            <a:endParaRPr lang="en-US" sz="6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547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41773B-B2A3-4A83-8FDC-0FCD37150D82}"/>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Company Introduction</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LendingClub Announces Acquisition of Radius Bank | Radius Bank">
            <a:extLst>
              <a:ext uri="{FF2B5EF4-FFF2-40B4-BE49-F238E27FC236}">
                <a16:creationId xmlns:a16="http://schemas.microsoft.com/office/drawing/2014/main" id="{B25495F2-45CD-45A8-833F-B79E9C01A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63" y="1951150"/>
            <a:ext cx="3031958" cy="822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C23DC79-DD14-443A-80C5-3088979F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315" y="2902221"/>
            <a:ext cx="2141203" cy="25266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022A2-2E4D-4CEB-A0CA-90A60CAD9CD9}"/>
              </a:ext>
            </a:extLst>
          </p:cNvPr>
          <p:cNvSpPr txBox="1"/>
          <p:nvPr/>
        </p:nvSpPr>
        <p:spPr>
          <a:xfrm>
            <a:off x="3853869" y="2650773"/>
            <a:ext cx="3218697" cy="2677656"/>
          </a:xfrm>
          <a:prstGeom prst="rect">
            <a:avLst/>
          </a:prstGeom>
          <a:noFill/>
          <a:ln w="28575">
            <a:solidFill>
              <a:schemeClr val="accent1">
                <a:lumMod val="60000"/>
                <a:lumOff val="40000"/>
              </a:schemeClr>
            </a:solidFill>
          </a:ln>
        </p:spPr>
        <p:txBody>
          <a:bodyPr wrap="square" rtlCol="0">
            <a:spAutoFit/>
          </a:bodyPr>
          <a:lstStyle/>
          <a:p>
            <a:r>
              <a:rPr lang="en-US" sz="2200" b="1" u="sng">
                <a:solidFill>
                  <a:schemeClr val="bg2">
                    <a:lumMod val="10000"/>
                  </a:schemeClr>
                </a:solidFill>
              </a:rPr>
              <a:t>Company Profile</a:t>
            </a:r>
            <a:r>
              <a:rPr lang="en-US" sz="2200" b="1">
                <a:solidFill>
                  <a:schemeClr val="bg2">
                    <a:lumMod val="10000"/>
                  </a:schemeClr>
                </a:solidFill>
              </a:rPr>
              <a:t>:</a:t>
            </a:r>
          </a:p>
          <a:p>
            <a:endParaRPr lang="en-US">
              <a:solidFill>
                <a:schemeClr val="bg2">
                  <a:lumMod val="25000"/>
                </a:schemeClr>
              </a:solidFill>
            </a:endParaRPr>
          </a:p>
          <a:p>
            <a:pPr marL="342900" indent="-342900">
              <a:buAutoNum type="arabicPeriod"/>
            </a:pPr>
            <a:r>
              <a:rPr lang="en-US" sz="1600">
                <a:solidFill>
                  <a:srgbClr val="6D6C6C"/>
                </a:solidFill>
              </a:rPr>
              <a:t>World’s largest peer-to-peer lending company based in San Francisco, USA </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First peer-to-peer lender to register its offerings with Securities and Exchange Commission (SEC)</a:t>
            </a:r>
          </a:p>
        </p:txBody>
      </p:sp>
      <p:pic>
        <p:nvPicPr>
          <p:cNvPr id="3078" name="Picture 6" descr="Analysis, banking, currency, magnify, money, risk icon - Download on  Iconfinder">
            <a:extLst>
              <a:ext uri="{FF2B5EF4-FFF2-40B4-BE49-F238E27FC236}">
                <a16:creationId xmlns:a16="http://schemas.microsoft.com/office/drawing/2014/main" id="{E53B3586-D760-40AC-AD20-21E4ED7E8D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191" y="2245162"/>
            <a:ext cx="1199146" cy="119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E7E9131-085F-4703-A385-54ED2E1DA4B6}"/>
              </a:ext>
            </a:extLst>
          </p:cNvPr>
          <p:cNvSpPr txBox="1"/>
          <p:nvPr/>
        </p:nvSpPr>
        <p:spPr>
          <a:xfrm>
            <a:off x="8622216" y="1520263"/>
            <a:ext cx="3220870" cy="430887"/>
          </a:xfrm>
          <a:prstGeom prst="rect">
            <a:avLst/>
          </a:prstGeom>
          <a:noFill/>
        </p:spPr>
        <p:txBody>
          <a:bodyPr wrap="square">
            <a:spAutoFit/>
          </a:bodyPr>
          <a:lstStyle/>
          <a:p>
            <a:pPr algn="ctr"/>
            <a:r>
              <a:rPr lang="en-US" sz="2200" b="1" u="sng">
                <a:solidFill>
                  <a:schemeClr val="bg2">
                    <a:lumMod val="10000"/>
                  </a:schemeClr>
                </a:solidFill>
              </a:rPr>
              <a:t>Scope of the Project</a:t>
            </a:r>
            <a:endParaRPr lang="en-US" sz="2200" b="1">
              <a:solidFill>
                <a:schemeClr val="bg2">
                  <a:lumMod val="10000"/>
                </a:schemeClr>
              </a:solidFill>
            </a:endParaRPr>
          </a:p>
        </p:txBody>
      </p:sp>
      <p:sp>
        <p:nvSpPr>
          <p:cNvPr id="7" name="TextBox 6">
            <a:extLst>
              <a:ext uri="{FF2B5EF4-FFF2-40B4-BE49-F238E27FC236}">
                <a16:creationId xmlns:a16="http://schemas.microsoft.com/office/drawing/2014/main" id="{E856F8CC-9921-48D8-BF24-616DE96D23F2}"/>
              </a:ext>
            </a:extLst>
          </p:cNvPr>
          <p:cNvSpPr txBox="1"/>
          <p:nvPr/>
        </p:nvSpPr>
        <p:spPr>
          <a:xfrm>
            <a:off x="9116931" y="3706657"/>
            <a:ext cx="2243890" cy="553998"/>
          </a:xfrm>
          <a:prstGeom prst="rect">
            <a:avLst/>
          </a:prstGeom>
          <a:noFill/>
        </p:spPr>
        <p:txBody>
          <a:bodyPr wrap="square" rtlCol="0">
            <a:spAutoFit/>
          </a:bodyPr>
          <a:lstStyle/>
          <a:p>
            <a:pPr algn="ctr"/>
            <a:r>
              <a:rPr lang="en-US" sz="1500">
                <a:solidFill>
                  <a:schemeClr val="bg2">
                    <a:lumMod val="25000"/>
                  </a:schemeClr>
                </a:solidFill>
              </a:rPr>
              <a:t>Risk Analytics in banking &amp; financial services</a:t>
            </a:r>
          </a:p>
        </p:txBody>
      </p:sp>
      <p:sp>
        <p:nvSpPr>
          <p:cNvPr id="12" name="TextBox 11">
            <a:extLst>
              <a:ext uri="{FF2B5EF4-FFF2-40B4-BE49-F238E27FC236}">
                <a16:creationId xmlns:a16="http://schemas.microsoft.com/office/drawing/2014/main" id="{525B74BE-BB35-4D1E-8FEC-E50D860EACFA}"/>
              </a:ext>
            </a:extLst>
          </p:cNvPr>
          <p:cNvSpPr txBox="1"/>
          <p:nvPr/>
        </p:nvSpPr>
        <p:spPr>
          <a:xfrm>
            <a:off x="8905373" y="5926436"/>
            <a:ext cx="2648955" cy="553998"/>
          </a:xfrm>
          <a:prstGeom prst="rect">
            <a:avLst/>
          </a:prstGeom>
          <a:noFill/>
        </p:spPr>
        <p:txBody>
          <a:bodyPr wrap="square" rtlCol="0">
            <a:spAutoFit/>
          </a:bodyPr>
          <a:lstStyle/>
          <a:p>
            <a:pPr algn="ctr"/>
            <a:r>
              <a:rPr lang="en-US" sz="1500">
                <a:solidFill>
                  <a:schemeClr val="bg2">
                    <a:lumMod val="25000"/>
                  </a:schemeClr>
                </a:solidFill>
              </a:rPr>
              <a:t>Applying Machine Learning to real-world business problems</a:t>
            </a:r>
          </a:p>
        </p:txBody>
      </p:sp>
      <p:pic>
        <p:nvPicPr>
          <p:cNvPr id="3080" name="Picture 8" descr="Check out Machine Learning icon created by Angela | Machine learning, Free  icons, Projects">
            <a:extLst>
              <a:ext uri="{FF2B5EF4-FFF2-40B4-BE49-F238E27FC236}">
                <a16:creationId xmlns:a16="http://schemas.microsoft.com/office/drawing/2014/main" id="{59D80CE7-873B-4956-971F-2CED49A16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9303" y="4551050"/>
            <a:ext cx="1199146" cy="119914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DCF3DED-16B7-461F-B1B8-BA4F86550F66}"/>
              </a:ext>
            </a:extLst>
          </p:cNvPr>
          <p:cNvCxnSpPr/>
          <p:nvPr/>
        </p:nvCxnSpPr>
        <p:spPr>
          <a:xfrm>
            <a:off x="7988969" y="1623412"/>
            <a:ext cx="0" cy="4846320"/>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577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50" name="Picture 2" descr="What is LendingClub? - LendingClub Blog">
            <a:extLst>
              <a:ext uri="{FF2B5EF4-FFF2-40B4-BE49-F238E27FC236}">
                <a16:creationId xmlns:a16="http://schemas.microsoft.com/office/drawing/2014/main" id="{352BD3CF-A59C-46B3-88D1-6B5D6AEA2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34802"/>
            <a:ext cx="12192001" cy="3566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D646A4-C2CA-4757-8D41-3A58DDE32625}"/>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Business Understanding &amp; Objectives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ED9ACD94-F6CE-40BC-9C97-EA45D785FABB}"/>
              </a:ext>
            </a:extLst>
          </p:cNvPr>
          <p:cNvCxnSpPr/>
          <p:nvPr/>
        </p:nvCxnSpPr>
        <p:spPr>
          <a:xfrm>
            <a:off x="0" y="5177724"/>
            <a:ext cx="12192000"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67EEFC-A9DA-422D-98EF-352FE122F24E}"/>
              </a:ext>
            </a:extLst>
          </p:cNvPr>
          <p:cNvCxnSpPr/>
          <p:nvPr/>
        </p:nvCxnSpPr>
        <p:spPr>
          <a:xfrm>
            <a:off x="-1" y="6773186"/>
            <a:ext cx="12192000"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83AFCF4-2CB9-46A8-A99D-15D792B178E2}"/>
              </a:ext>
            </a:extLst>
          </p:cNvPr>
          <p:cNvSpPr txBox="1"/>
          <p:nvPr/>
        </p:nvSpPr>
        <p:spPr>
          <a:xfrm>
            <a:off x="4669948" y="5213308"/>
            <a:ext cx="2852102" cy="430887"/>
          </a:xfrm>
          <a:prstGeom prst="rect">
            <a:avLst/>
          </a:prstGeom>
          <a:noFill/>
        </p:spPr>
        <p:txBody>
          <a:bodyPr wrap="square" rtlCol="0">
            <a:spAutoFit/>
          </a:bodyPr>
          <a:lstStyle/>
          <a:p>
            <a:pPr algn="ctr"/>
            <a:r>
              <a:rPr lang="en-US" sz="2200" b="1" u="sng" cap="small" spc="25">
                <a:solidFill>
                  <a:schemeClr val="bg2">
                    <a:lumMod val="10000"/>
                  </a:schemeClr>
                </a:solidFill>
                <a:latin typeface="Calibri" panose="020F0502020204030204" pitchFamily="34" charset="0"/>
                <a:cs typeface="Times New Roman" panose="02020603050405020304" pitchFamily="18" charset="0"/>
              </a:rPr>
              <a:t>Business Objectives</a:t>
            </a:r>
          </a:p>
        </p:txBody>
      </p:sp>
      <p:pic>
        <p:nvPicPr>
          <p:cNvPr id="5" name="Picture 2" descr="Business loss, crisis, decrease, loss, money, reduction, stock icon -  Download on Iconfinder">
            <a:extLst>
              <a:ext uri="{FF2B5EF4-FFF2-40B4-BE49-F238E27FC236}">
                <a16:creationId xmlns:a16="http://schemas.microsoft.com/office/drawing/2014/main" id="{0948B147-58D2-4228-9C7C-9E08982D7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46" y="5666527"/>
            <a:ext cx="1078523" cy="1078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175F6A-7C86-461F-8FA0-0D4EFEDAD294}"/>
              </a:ext>
            </a:extLst>
          </p:cNvPr>
          <p:cNvSpPr txBox="1"/>
          <p:nvPr/>
        </p:nvSpPr>
        <p:spPr>
          <a:xfrm>
            <a:off x="1742676" y="5892693"/>
            <a:ext cx="1322363" cy="615553"/>
          </a:xfrm>
          <a:prstGeom prst="rect">
            <a:avLst/>
          </a:prstGeom>
          <a:noFill/>
        </p:spPr>
        <p:txBody>
          <a:bodyPr wrap="square" rtlCol="0">
            <a:spAutoFit/>
          </a:bodyPr>
          <a:lstStyle/>
          <a:p>
            <a:pPr algn="ctr"/>
            <a:r>
              <a:rPr lang="en-US" sz="1700" b="1">
                <a:solidFill>
                  <a:srgbClr val="6D6C6C"/>
                </a:solidFill>
              </a:rPr>
              <a:t>Minimize Credit Loss</a:t>
            </a:r>
          </a:p>
        </p:txBody>
      </p:sp>
      <p:pic>
        <p:nvPicPr>
          <p:cNvPr id="2052" name="Picture 4" descr="Income Sales Increase Profit - Increase Sales Icon Png PNG Image |  Transparent PNG Free Download on SeekPNG">
            <a:extLst>
              <a:ext uri="{FF2B5EF4-FFF2-40B4-BE49-F238E27FC236}">
                <a16:creationId xmlns:a16="http://schemas.microsoft.com/office/drawing/2014/main" id="{16C23AB5-0853-4EB2-B36A-EA5A1405C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4914" y="5652459"/>
            <a:ext cx="904931" cy="10394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ttributes Icons - Download Free Vector Icons | Noun Project">
            <a:extLst>
              <a:ext uri="{FF2B5EF4-FFF2-40B4-BE49-F238E27FC236}">
                <a16:creationId xmlns:a16="http://schemas.microsoft.com/office/drawing/2014/main" id="{86BC1F94-9EA4-4948-A5D2-89AA425608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166" y="5547157"/>
            <a:ext cx="1322363" cy="13223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3EE4F46-D846-4720-BEC4-00522A0B4ABB}"/>
              </a:ext>
            </a:extLst>
          </p:cNvPr>
          <p:cNvSpPr txBox="1"/>
          <p:nvPr/>
        </p:nvSpPr>
        <p:spPr>
          <a:xfrm>
            <a:off x="5320384" y="5900561"/>
            <a:ext cx="2852102" cy="615553"/>
          </a:xfrm>
          <a:prstGeom prst="rect">
            <a:avLst/>
          </a:prstGeom>
          <a:noFill/>
        </p:spPr>
        <p:txBody>
          <a:bodyPr wrap="square" rtlCol="0">
            <a:spAutoFit/>
          </a:bodyPr>
          <a:lstStyle/>
          <a:p>
            <a:pPr algn="ctr"/>
            <a:r>
              <a:rPr lang="en-US" sz="1700" b="1">
                <a:solidFill>
                  <a:srgbClr val="6D6C6C"/>
                </a:solidFill>
              </a:rPr>
              <a:t>Understand Driving Factors Behind Loan Default</a:t>
            </a:r>
          </a:p>
        </p:txBody>
      </p:sp>
      <p:sp>
        <p:nvSpPr>
          <p:cNvPr id="13" name="TextBox 12">
            <a:extLst>
              <a:ext uri="{FF2B5EF4-FFF2-40B4-BE49-F238E27FC236}">
                <a16:creationId xmlns:a16="http://schemas.microsoft.com/office/drawing/2014/main" id="{2E75A7D2-86B0-458D-A28A-EB1360A00AAA}"/>
              </a:ext>
            </a:extLst>
          </p:cNvPr>
          <p:cNvSpPr txBox="1"/>
          <p:nvPr/>
        </p:nvSpPr>
        <p:spPr>
          <a:xfrm>
            <a:off x="10364497" y="5898011"/>
            <a:ext cx="1322363" cy="615553"/>
          </a:xfrm>
          <a:prstGeom prst="rect">
            <a:avLst/>
          </a:prstGeom>
          <a:noFill/>
        </p:spPr>
        <p:txBody>
          <a:bodyPr wrap="square" rtlCol="0">
            <a:spAutoFit/>
          </a:bodyPr>
          <a:lstStyle/>
          <a:p>
            <a:pPr algn="ctr"/>
            <a:r>
              <a:rPr lang="en-US" sz="1700" b="1">
                <a:solidFill>
                  <a:srgbClr val="6D6C6C"/>
                </a:solidFill>
              </a:rPr>
              <a:t>Maximize Profit </a:t>
            </a:r>
          </a:p>
        </p:txBody>
      </p:sp>
    </p:spTree>
    <p:extLst>
      <p:ext uri="{BB962C8B-B14F-4D97-AF65-F5344CB8AC3E}">
        <p14:creationId xmlns:p14="http://schemas.microsoft.com/office/powerpoint/2010/main" val="349030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1AA8D-90E5-47FB-B129-EFB4B97B64E8}"/>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Description</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EE13CB2-295C-4644-9C7E-C34CFEB9C6F7}"/>
              </a:ext>
            </a:extLst>
          </p:cNvPr>
          <p:cNvGraphicFramePr>
            <a:graphicFrameLocks noGrp="1"/>
          </p:cNvGraphicFramePr>
          <p:nvPr>
            <p:extLst>
              <p:ext uri="{D42A27DB-BD31-4B8C-83A1-F6EECF244321}">
                <p14:modId xmlns:p14="http://schemas.microsoft.com/office/powerpoint/2010/main" val="3910082885"/>
              </p:ext>
            </p:extLst>
          </p:nvPr>
        </p:nvGraphicFramePr>
        <p:xfrm>
          <a:off x="218362" y="1378422"/>
          <a:ext cx="11732945" cy="5397690"/>
        </p:xfrm>
        <a:graphic>
          <a:graphicData uri="http://schemas.openxmlformats.org/drawingml/2006/table">
            <a:tbl>
              <a:tblPr>
                <a:tableStyleId>{BDBED569-4797-4DF1-A0F4-6AAB3CD982D8}</a:tableStyleId>
              </a:tblPr>
              <a:tblGrid>
                <a:gridCol w="2203578">
                  <a:extLst>
                    <a:ext uri="{9D8B030D-6E8A-4147-A177-3AD203B41FA5}">
                      <a16:colId xmlns:a16="http://schemas.microsoft.com/office/drawing/2014/main" val="2069085064"/>
                    </a:ext>
                  </a:extLst>
                </a:gridCol>
                <a:gridCol w="9529367">
                  <a:extLst>
                    <a:ext uri="{9D8B030D-6E8A-4147-A177-3AD203B41FA5}">
                      <a16:colId xmlns:a16="http://schemas.microsoft.com/office/drawing/2014/main" val="2835511851"/>
                    </a:ext>
                  </a:extLst>
                </a:gridCol>
              </a:tblGrid>
              <a:tr h="344555">
                <a:tc>
                  <a:txBody>
                    <a:bodyPr/>
                    <a:lstStyle/>
                    <a:p>
                      <a:pPr marL="0" marR="0" algn="ctr" defTabSz="914400" rtl="0" eaLnBrk="1" fontAlgn="ctr" latinLnBrk="0" hangingPunct="1">
                        <a:lnSpc>
                          <a:spcPct val="107000"/>
                        </a:lnSpc>
                        <a:spcBef>
                          <a:spcPts val="0"/>
                        </a:spcBef>
                        <a:spcAft>
                          <a:spcPts val="800"/>
                        </a:spcAft>
                      </a:pPr>
                      <a:r>
                        <a:rPr lang="en-US" sz="2000" b="1" kern="1200" cap="small" spc="25">
                          <a:solidFill>
                            <a:schemeClr val="bg1"/>
                          </a:solidFill>
                          <a:effectLst/>
                          <a:latin typeface="Calibri" panose="020F0502020204030204" pitchFamily="34" charset="0"/>
                          <a:cs typeface="Times New Roman" panose="02020603050405020304" pitchFamily="18" charset="0"/>
                        </a:rPr>
                        <a:t>Columns</a:t>
                      </a:r>
                    </a:p>
                  </a:txBody>
                  <a:tcPr marL="17131" marR="17131" marT="8566" marB="8566" anchor="ctr">
                    <a:solidFill>
                      <a:schemeClr val="accent1">
                        <a:lumMod val="50000"/>
                      </a:schemeClr>
                    </a:solidFill>
                  </a:tcPr>
                </a:tc>
                <a:tc>
                  <a:txBody>
                    <a:bodyPr/>
                    <a:lstStyle/>
                    <a:p>
                      <a:pPr marL="0" marR="0" algn="ctr" defTabSz="914400" rtl="0" eaLnBrk="1" fontAlgn="ctr" latinLnBrk="0" hangingPunct="1">
                        <a:lnSpc>
                          <a:spcPct val="107000"/>
                        </a:lnSpc>
                        <a:spcBef>
                          <a:spcPts val="0"/>
                        </a:spcBef>
                        <a:spcAft>
                          <a:spcPts val="800"/>
                        </a:spcAft>
                      </a:pPr>
                      <a:r>
                        <a:rPr lang="en-US" sz="2000" b="1" kern="1200" cap="small" spc="25">
                          <a:solidFill>
                            <a:schemeClr val="bg1"/>
                          </a:solidFill>
                          <a:effectLst/>
                          <a:latin typeface="Calibri" panose="020F0502020204030204" pitchFamily="34" charset="0"/>
                          <a:ea typeface="+mn-ea"/>
                          <a:cs typeface="Times New Roman" panose="02020603050405020304" pitchFamily="18" charset="0"/>
                        </a:rPr>
                        <a:t>Description</a:t>
                      </a:r>
                    </a:p>
                  </a:txBody>
                  <a:tcPr marL="17131" marR="17131" marT="8566" marB="8566" anchor="ctr">
                    <a:solidFill>
                      <a:schemeClr val="accent1">
                        <a:lumMod val="50000"/>
                      </a:schemeClr>
                    </a:solidFill>
                  </a:tcPr>
                </a:tc>
                <a:extLst>
                  <a:ext uri="{0D108BD9-81ED-4DB2-BD59-A6C34878D82A}">
                    <a16:rowId xmlns:a16="http://schemas.microsoft.com/office/drawing/2014/main" val="3421834269"/>
                  </a:ext>
                </a:extLst>
              </a:tr>
              <a:tr h="583360">
                <a:tc>
                  <a:txBody>
                    <a:bodyPr/>
                    <a:lstStyle/>
                    <a:p>
                      <a:pPr algn="ctr" fontAlgn="ctr"/>
                      <a:r>
                        <a:rPr lang="en-US" sz="1600" b="1" err="1">
                          <a:effectLst/>
                        </a:rPr>
                        <a:t>loan_amnt</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The listed amount of the loan applied for by the borrower. If at some point in time, the credit department reduces the loan amount, then it will be reflected in this value.</a:t>
                      </a:r>
                    </a:p>
                  </a:txBody>
                  <a:tcPr marL="17131" marR="17131" marT="8566" marB="8566" anchor="ctr"/>
                </a:tc>
                <a:extLst>
                  <a:ext uri="{0D108BD9-81ED-4DB2-BD59-A6C34878D82A}">
                    <a16:rowId xmlns:a16="http://schemas.microsoft.com/office/drawing/2014/main" val="1410545631"/>
                  </a:ext>
                </a:extLst>
              </a:tr>
              <a:tr h="307073">
                <a:tc>
                  <a:txBody>
                    <a:bodyPr/>
                    <a:lstStyle/>
                    <a:p>
                      <a:pPr algn="ctr" fontAlgn="ctr"/>
                      <a:r>
                        <a:rPr lang="en-US" sz="1600" b="1">
                          <a:effectLst/>
                        </a:rPr>
                        <a:t>term</a:t>
                      </a:r>
                    </a:p>
                  </a:txBody>
                  <a:tcPr marL="17131" marR="17131" marT="8566" marB="8566" anchor="ctr">
                    <a:solidFill>
                      <a:schemeClr val="accent1">
                        <a:lumMod val="20000"/>
                        <a:lumOff val="80000"/>
                      </a:schemeClr>
                    </a:solidFill>
                  </a:tcPr>
                </a:tc>
                <a:tc>
                  <a:txBody>
                    <a:bodyPr/>
                    <a:lstStyle/>
                    <a:p>
                      <a:pPr algn="ctr" fontAlgn="ctr"/>
                      <a:r>
                        <a:rPr lang="en-US" sz="1300">
                          <a:effectLst/>
                        </a:rPr>
                        <a:t>The number of payments on the loan. Values are in months and can be either 36 or 60.</a:t>
                      </a:r>
                    </a:p>
                  </a:txBody>
                  <a:tcPr marL="17131" marR="17131" marT="8566" marB="8566" anchor="ctr"/>
                </a:tc>
                <a:extLst>
                  <a:ext uri="{0D108BD9-81ED-4DB2-BD59-A6C34878D82A}">
                    <a16:rowId xmlns:a16="http://schemas.microsoft.com/office/drawing/2014/main" val="1991610222"/>
                  </a:ext>
                </a:extLst>
              </a:tr>
              <a:tr h="301578">
                <a:tc>
                  <a:txBody>
                    <a:bodyPr/>
                    <a:lstStyle/>
                    <a:p>
                      <a:pPr algn="ctr" fontAlgn="ctr"/>
                      <a:r>
                        <a:rPr lang="en-US" sz="1600" b="1" err="1">
                          <a:effectLst/>
                        </a:rPr>
                        <a:t>int_rate</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Interest Rate on the loan</a:t>
                      </a:r>
                    </a:p>
                  </a:txBody>
                  <a:tcPr marL="17131" marR="17131" marT="8566" marB="8566" anchor="ctr"/>
                </a:tc>
                <a:extLst>
                  <a:ext uri="{0D108BD9-81ED-4DB2-BD59-A6C34878D82A}">
                    <a16:rowId xmlns:a16="http://schemas.microsoft.com/office/drawing/2014/main" val="3616712426"/>
                  </a:ext>
                </a:extLst>
              </a:tr>
              <a:tr h="301578">
                <a:tc>
                  <a:txBody>
                    <a:bodyPr/>
                    <a:lstStyle/>
                    <a:p>
                      <a:pPr algn="ctr" fontAlgn="ctr"/>
                      <a:r>
                        <a:rPr lang="en-US" sz="1600" b="1">
                          <a:effectLst/>
                        </a:rPr>
                        <a:t>installment</a:t>
                      </a:r>
                    </a:p>
                  </a:txBody>
                  <a:tcPr marL="17131" marR="17131" marT="8566" marB="8566" anchor="ctr">
                    <a:solidFill>
                      <a:schemeClr val="accent1">
                        <a:lumMod val="20000"/>
                        <a:lumOff val="80000"/>
                      </a:schemeClr>
                    </a:solidFill>
                  </a:tcPr>
                </a:tc>
                <a:tc>
                  <a:txBody>
                    <a:bodyPr/>
                    <a:lstStyle/>
                    <a:p>
                      <a:pPr algn="ctr" fontAlgn="ctr"/>
                      <a:r>
                        <a:rPr lang="en-US" sz="1300">
                          <a:effectLst/>
                        </a:rPr>
                        <a:t>The monthly payment owed by the borrower if the loan is approved.</a:t>
                      </a:r>
                    </a:p>
                  </a:txBody>
                  <a:tcPr marL="17131" marR="17131" marT="8566" marB="8566" anchor="ctr"/>
                </a:tc>
                <a:extLst>
                  <a:ext uri="{0D108BD9-81ED-4DB2-BD59-A6C34878D82A}">
                    <a16:rowId xmlns:a16="http://schemas.microsoft.com/office/drawing/2014/main" val="2699152400"/>
                  </a:ext>
                </a:extLst>
              </a:tr>
              <a:tr h="583360">
                <a:tc>
                  <a:txBody>
                    <a:bodyPr/>
                    <a:lstStyle/>
                    <a:p>
                      <a:pPr algn="ctr" fontAlgn="ctr"/>
                      <a:r>
                        <a:rPr lang="en-US" sz="1600" b="1" err="1">
                          <a:effectLst/>
                        </a:rPr>
                        <a:t>home_ownership</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The home ownership status provided by the Borrower during registration or obtained from the credit report. Values used are: Rent, Own, Mortgage and Other</a:t>
                      </a:r>
                    </a:p>
                  </a:txBody>
                  <a:tcPr marL="17131" marR="17131" marT="8566" marB="8566" anchor="ctr"/>
                </a:tc>
                <a:extLst>
                  <a:ext uri="{0D108BD9-81ED-4DB2-BD59-A6C34878D82A}">
                    <a16:rowId xmlns:a16="http://schemas.microsoft.com/office/drawing/2014/main" val="463292485"/>
                  </a:ext>
                </a:extLst>
              </a:tr>
              <a:tr h="301578">
                <a:tc>
                  <a:txBody>
                    <a:bodyPr/>
                    <a:lstStyle/>
                    <a:p>
                      <a:pPr algn="ctr" fontAlgn="ctr"/>
                      <a:r>
                        <a:rPr lang="en-US" sz="1600" b="1" err="1">
                          <a:effectLst/>
                        </a:rPr>
                        <a:t>annual_inc</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The self-reported annual income provided by the borrower.</a:t>
                      </a:r>
                    </a:p>
                  </a:txBody>
                  <a:tcPr marL="17131" marR="17131" marT="8566" marB="8566" anchor="ctr"/>
                </a:tc>
                <a:extLst>
                  <a:ext uri="{0D108BD9-81ED-4DB2-BD59-A6C34878D82A}">
                    <a16:rowId xmlns:a16="http://schemas.microsoft.com/office/drawing/2014/main" val="1442664827"/>
                  </a:ext>
                </a:extLst>
              </a:tr>
              <a:tr h="301578">
                <a:tc>
                  <a:txBody>
                    <a:bodyPr/>
                    <a:lstStyle/>
                    <a:p>
                      <a:pPr algn="ctr" fontAlgn="ctr"/>
                      <a:r>
                        <a:rPr lang="en-US" sz="1600" b="1" err="1">
                          <a:effectLst/>
                        </a:rPr>
                        <a:t>loan_status</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Current status of the loan</a:t>
                      </a:r>
                    </a:p>
                  </a:txBody>
                  <a:tcPr marL="17131" marR="17131" marT="8566" marB="8566" anchor="ctr"/>
                </a:tc>
                <a:extLst>
                  <a:ext uri="{0D108BD9-81ED-4DB2-BD59-A6C34878D82A}">
                    <a16:rowId xmlns:a16="http://schemas.microsoft.com/office/drawing/2014/main" val="4026782661"/>
                  </a:ext>
                </a:extLst>
              </a:tr>
              <a:tr h="865140">
                <a:tc>
                  <a:txBody>
                    <a:bodyPr/>
                    <a:lstStyle/>
                    <a:p>
                      <a:pPr algn="ctr" fontAlgn="ctr"/>
                      <a:r>
                        <a:rPr lang="en-US" sz="1600" b="1" err="1">
                          <a:effectLst/>
                        </a:rPr>
                        <a:t>dti</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A ratio calculated using the borrower’s total monthly debt payments on the total debt obligations, excluding mortgage and the requested </a:t>
                      </a:r>
                      <a:r>
                        <a:rPr lang="en-US" sz="1300" err="1">
                          <a:effectLst/>
                        </a:rPr>
                        <a:t>LendingClub</a:t>
                      </a:r>
                      <a:r>
                        <a:rPr lang="en-US" sz="1300">
                          <a:effectLst/>
                        </a:rPr>
                        <a:t> loan, divided by the borrower’s self-reported monthly income.</a:t>
                      </a:r>
                    </a:p>
                  </a:txBody>
                  <a:tcPr marL="17131" marR="17131" marT="8566" marB="8566" anchor="ctr"/>
                </a:tc>
                <a:extLst>
                  <a:ext uri="{0D108BD9-81ED-4DB2-BD59-A6C34878D82A}">
                    <a16:rowId xmlns:a16="http://schemas.microsoft.com/office/drawing/2014/main" val="2931776368"/>
                  </a:ext>
                </a:extLst>
              </a:tr>
              <a:tr h="301578">
                <a:tc>
                  <a:txBody>
                    <a:bodyPr/>
                    <a:lstStyle/>
                    <a:p>
                      <a:pPr algn="ctr" fontAlgn="ctr"/>
                      <a:r>
                        <a:rPr lang="en-US" sz="1600" b="1" err="1">
                          <a:effectLst/>
                        </a:rPr>
                        <a:t>open_acc</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The number of open credit lines in the borrower's credit file.</a:t>
                      </a:r>
                    </a:p>
                  </a:txBody>
                  <a:tcPr marL="17131" marR="17131" marT="8566" marB="8566" anchor="ctr"/>
                </a:tc>
                <a:extLst>
                  <a:ext uri="{0D108BD9-81ED-4DB2-BD59-A6C34878D82A}">
                    <a16:rowId xmlns:a16="http://schemas.microsoft.com/office/drawing/2014/main" val="83907842"/>
                  </a:ext>
                </a:extLst>
              </a:tr>
              <a:tr h="301578">
                <a:tc>
                  <a:txBody>
                    <a:bodyPr/>
                    <a:lstStyle/>
                    <a:p>
                      <a:pPr algn="ctr" fontAlgn="ctr"/>
                      <a:r>
                        <a:rPr lang="en-US" sz="1600" b="1" err="1">
                          <a:effectLst/>
                        </a:rPr>
                        <a:t>pub_rec</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Number of derogatory public records</a:t>
                      </a:r>
                    </a:p>
                  </a:txBody>
                  <a:tcPr marL="17131" marR="17131" marT="8566" marB="8566" anchor="ctr"/>
                </a:tc>
                <a:extLst>
                  <a:ext uri="{0D108BD9-81ED-4DB2-BD59-A6C34878D82A}">
                    <a16:rowId xmlns:a16="http://schemas.microsoft.com/office/drawing/2014/main" val="911067469"/>
                  </a:ext>
                </a:extLst>
              </a:tr>
              <a:tr h="301578">
                <a:tc>
                  <a:txBody>
                    <a:bodyPr/>
                    <a:lstStyle/>
                    <a:p>
                      <a:pPr algn="ctr" fontAlgn="ctr"/>
                      <a:r>
                        <a:rPr lang="en-US" sz="1600" b="1" err="1">
                          <a:effectLst/>
                        </a:rPr>
                        <a:t>total_acc</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The total number of credit lines currently in the borrower's credit file</a:t>
                      </a:r>
                    </a:p>
                  </a:txBody>
                  <a:tcPr marL="17131" marR="17131" marT="8566" marB="8566" anchor="ctr"/>
                </a:tc>
                <a:extLst>
                  <a:ext uri="{0D108BD9-81ED-4DB2-BD59-A6C34878D82A}">
                    <a16:rowId xmlns:a16="http://schemas.microsoft.com/office/drawing/2014/main" val="2912255477"/>
                  </a:ext>
                </a:extLst>
              </a:tr>
              <a:tr h="301578">
                <a:tc>
                  <a:txBody>
                    <a:bodyPr/>
                    <a:lstStyle/>
                    <a:p>
                      <a:pPr algn="ctr" fontAlgn="ctr"/>
                      <a:r>
                        <a:rPr lang="en-US" sz="1600" b="1" err="1">
                          <a:effectLst/>
                        </a:rPr>
                        <a:t>mort_acc</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Number of mortgage accounts on the applicant's file.</a:t>
                      </a:r>
                    </a:p>
                  </a:txBody>
                  <a:tcPr marL="17131" marR="17131" marT="8566" marB="8566" anchor="ctr"/>
                </a:tc>
                <a:extLst>
                  <a:ext uri="{0D108BD9-81ED-4DB2-BD59-A6C34878D82A}">
                    <a16:rowId xmlns:a16="http://schemas.microsoft.com/office/drawing/2014/main" val="97652161"/>
                  </a:ext>
                </a:extLst>
              </a:tr>
              <a:tr h="301578">
                <a:tc>
                  <a:txBody>
                    <a:bodyPr/>
                    <a:lstStyle/>
                    <a:p>
                      <a:pPr algn="ctr" fontAlgn="ctr"/>
                      <a:r>
                        <a:rPr lang="en-US" sz="1600" b="1" err="1">
                          <a:effectLst/>
                        </a:rPr>
                        <a:t>pub_rec_bankruptcies</a:t>
                      </a:r>
                      <a:endParaRPr lang="en-US" sz="1600" b="1">
                        <a:effectLst/>
                      </a:endParaRPr>
                    </a:p>
                  </a:txBody>
                  <a:tcPr marL="17131" marR="17131" marT="8566" marB="8566" anchor="ctr">
                    <a:solidFill>
                      <a:schemeClr val="accent1">
                        <a:lumMod val="20000"/>
                        <a:lumOff val="80000"/>
                      </a:schemeClr>
                    </a:solidFill>
                  </a:tcPr>
                </a:tc>
                <a:tc>
                  <a:txBody>
                    <a:bodyPr/>
                    <a:lstStyle/>
                    <a:p>
                      <a:pPr algn="ctr" fontAlgn="ctr"/>
                      <a:r>
                        <a:rPr lang="en-US" sz="1300">
                          <a:effectLst/>
                        </a:rPr>
                        <a:t>Number of public record bankruptcies</a:t>
                      </a:r>
                    </a:p>
                  </a:txBody>
                  <a:tcPr marL="17131" marR="17131" marT="8566" marB="8566" anchor="ctr"/>
                </a:tc>
                <a:extLst>
                  <a:ext uri="{0D108BD9-81ED-4DB2-BD59-A6C34878D82A}">
                    <a16:rowId xmlns:a16="http://schemas.microsoft.com/office/drawing/2014/main" val="1297635776"/>
                  </a:ext>
                </a:extLst>
              </a:tr>
            </a:tbl>
          </a:graphicData>
        </a:graphic>
      </p:graphicFrame>
    </p:spTree>
    <p:extLst>
      <p:ext uri="{BB962C8B-B14F-4D97-AF65-F5344CB8AC3E}">
        <p14:creationId xmlns:p14="http://schemas.microsoft.com/office/powerpoint/2010/main" val="88521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238E18-747D-44D0-9725-41A600884458}"/>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0F8B9F-9ACD-4089-94C6-14C2F0383FCC}"/>
              </a:ext>
            </a:extLst>
          </p:cNvPr>
          <p:cNvSpPr txBox="1"/>
          <p:nvPr/>
        </p:nvSpPr>
        <p:spPr>
          <a:xfrm>
            <a:off x="324851" y="1499755"/>
            <a:ext cx="6136104" cy="369332"/>
          </a:xfrm>
          <a:prstGeom prst="rect">
            <a:avLst/>
          </a:prstGeom>
          <a:noFill/>
        </p:spPr>
        <p:txBody>
          <a:bodyPr wrap="square">
            <a:spAutoFit/>
          </a:bodyPr>
          <a:lstStyle/>
          <a:p>
            <a:r>
              <a:rPr lang="en-US" b="1">
                <a:solidFill>
                  <a:schemeClr val="bg2">
                    <a:lumMod val="10000"/>
                  </a:schemeClr>
                </a:solidFill>
              </a:rPr>
              <a:t>train.info()</a:t>
            </a:r>
          </a:p>
        </p:txBody>
      </p:sp>
      <p:pic>
        <p:nvPicPr>
          <p:cNvPr id="8" name="Picture 7">
            <a:extLst>
              <a:ext uri="{FF2B5EF4-FFF2-40B4-BE49-F238E27FC236}">
                <a16:creationId xmlns:a16="http://schemas.microsoft.com/office/drawing/2014/main" id="{6CD20E95-AAE3-4A6A-920D-9E82C507BD22}"/>
              </a:ext>
            </a:extLst>
          </p:cNvPr>
          <p:cNvPicPr>
            <a:picLocks noChangeAspect="1"/>
          </p:cNvPicPr>
          <p:nvPr/>
        </p:nvPicPr>
        <p:blipFill rotWithShape="1">
          <a:blip r:embed="rId4"/>
          <a:srcRect l="15394" t="27945" r="52633" b="5475"/>
          <a:stretch/>
        </p:blipFill>
        <p:spPr>
          <a:xfrm>
            <a:off x="324851" y="2050564"/>
            <a:ext cx="4022559" cy="4709351"/>
          </a:xfrm>
          <a:prstGeom prst="rect">
            <a:avLst/>
          </a:prstGeom>
        </p:spPr>
      </p:pic>
      <p:sp>
        <p:nvSpPr>
          <p:cNvPr id="9" name="TextBox 8">
            <a:extLst>
              <a:ext uri="{FF2B5EF4-FFF2-40B4-BE49-F238E27FC236}">
                <a16:creationId xmlns:a16="http://schemas.microsoft.com/office/drawing/2014/main" id="{A7D9BC2C-9FF7-473F-8DD3-0247BBE29FED}"/>
              </a:ext>
            </a:extLst>
          </p:cNvPr>
          <p:cNvSpPr txBox="1"/>
          <p:nvPr/>
        </p:nvSpPr>
        <p:spPr>
          <a:xfrm>
            <a:off x="6330615" y="1499755"/>
            <a:ext cx="6136104" cy="369332"/>
          </a:xfrm>
          <a:prstGeom prst="rect">
            <a:avLst/>
          </a:prstGeom>
          <a:noFill/>
        </p:spPr>
        <p:txBody>
          <a:bodyPr wrap="square">
            <a:spAutoFit/>
          </a:bodyPr>
          <a:lstStyle/>
          <a:p>
            <a:r>
              <a:rPr lang="en-US" b="1">
                <a:solidFill>
                  <a:schemeClr val="bg2">
                    <a:lumMod val="10000"/>
                  </a:schemeClr>
                </a:solidFill>
              </a:rPr>
              <a:t>display(</a:t>
            </a:r>
            <a:r>
              <a:rPr lang="en-US" b="1" err="1">
                <a:solidFill>
                  <a:schemeClr val="bg2">
                    <a:lumMod val="10000"/>
                  </a:schemeClr>
                </a:solidFill>
              </a:rPr>
              <a:t>train.isnull</a:t>
            </a:r>
            <a:r>
              <a:rPr lang="en-US" b="1">
                <a:solidFill>
                  <a:schemeClr val="bg2">
                    <a:lumMod val="10000"/>
                  </a:schemeClr>
                </a:solidFill>
              </a:rPr>
              <a:t>().sum().</a:t>
            </a:r>
            <a:r>
              <a:rPr lang="en-US" b="1" err="1">
                <a:solidFill>
                  <a:schemeClr val="bg2">
                    <a:lumMod val="10000"/>
                  </a:schemeClr>
                </a:solidFill>
              </a:rPr>
              <a:t>sort_values</a:t>
            </a:r>
            <a:r>
              <a:rPr lang="en-US" b="1">
                <a:solidFill>
                  <a:schemeClr val="bg2">
                    <a:lumMod val="10000"/>
                  </a:schemeClr>
                </a:solidFill>
              </a:rPr>
              <a:t>(ascending=False))</a:t>
            </a:r>
          </a:p>
        </p:txBody>
      </p:sp>
      <p:pic>
        <p:nvPicPr>
          <p:cNvPr id="11" name="Picture 10">
            <a:extLst>
              <a:ext uri="{FF2B5EF4-FFF2-40B4-BE49-F238E27FC236}">
                <a16:creationId xmlns:a16="http://schemas.microsoft.com/office/drawing/2014/main" id="{45DE936F-8858-4A1C-8B55-9C042F4D12F2}"/>
              </a:ext>
            </a:extLst>
          </p:cNvPr>
          <p:cNvPicPr>
            <a:picLocks noChangeAspect="1"/>
          </p:cNvPicPr>
          <p:nvPr/>
        </p:nvPicPr>
        <p:blipFill rotWithShape="1">
          <a:blip r:embed="rId5"/>
          <a:srcRect l="13946" t="29890" r="63027" b="6411"/>
          <a:stretch/>
        </p:blipFill>
        <p:spPr>
          <a:xfrm>
            <a:off x="6330615" y="2050563"/>
            <a:ext cx="3027954" cy="4709351"/>
          </a:xfrm>
          <a:prstGeom prst="rect">
            <a:avLst/>
          </a:prstGeom>
        </p:spPr>
      </p:pic>
    </p:spTree>
    <p:extLst>
      <p:ext uri="{BB962C8B-B14F-4D97-AF65-F5344CB8AC3E}">
        <p14:creationId xmlns:p14="http://schemas.microsoft.com/office/powerpoint/2010/main" val="4112795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8618374" y="2697156"/>
            <a:ext cx="3218697" cy="2739211"/>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Relative to loan status, both installment &amp; loan amount are fairly distributed amongst the values</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Median loan amount for defaulters is higher as compared to non-defaulters</a:t>
            </a:r>
            <a:endParaRPr lang="en-US" sz="1100">
              <a:solidFill>
                <a:srgbClr val="6D6C6C"/>
              </a:solidFill>
            </a:endParaRPr>
          </a:p>
        </p:txBody>
      </p:sp>
      <p:pic>
        <p:nvPicPr>
          <p:cNvPr id="3" name="Picture 4" descr="Chart, scatter chart&#10;&#10;Description automatically generated">
            <a:extLst>
              <a:ext uri="{FF2B5EF4-FFF2-40B4-BE49-F238E27FC236}">
                <a16:creationId xmlns:a16="http://schemas.microsoft.com/office/drawing/2014/main" id="{AFD657EA-9E6D-4C7A-A74C-31E0F5472E77}"/>
              </a:ext>
            </a:extLst>
          </p:cNvPr>
          <p:cNvPicPr>
            <a:picLocks noChangeAspect="1"/>
          </p:cNvPicPr>
          <p:nvPr/>
        </p:nvPicPr>
        <p:blipFill>
          <a:blip r:embed="rId3"/>
          <a:stretch>
            <a:fillRect/>
          </a:stretch>
        </p:blipFill>
        <p:spPr>
          <a:xfrm>
            <a:off x="583721" y="1474008"/>
            <a:ext cx="6567577" cy="5189568"/>
          </a:xfrm>
          <a:prstGeom prst="rect">
            <a:avLst/>
          </a:prstGeom>
        </p:spPr>
      </p:pic>
    </p:spTree>
    <p:extLst>
      <p:ext uri="{BB962C8B-B14F-4D97-AF65-F5344CB8AC3E}">
        <p14:creationId xmlns:p14="http://schemas.microsoft.com/office/powerpoint/2010/main" val="40285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2243324" y="4988372"/>
            <a:ext cx="7705349" cy="1508105"/>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Grades F &amp; G show higher probability of loan default </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F5 – G5 call for special concern within these grades for Lending Club</a:t>
            </a:r>
            <a:endParaRPr lang="en-US" sz="1100">
              <a:solidFill>
                <a:srgbClr val="6D6C6C"/>
              </a:solidFill>
            </a:endParaRPr>
          </a:p>
        </p:txBody>
      </p:sp>
      <p:pic>
        <p:nvPicPr>
          <p:cNvPr id="2" name="Picture 2" descr="Chart, bar chart, histogram&#10;&#10;Description automatically generated">
            <a:extLst>
              <a:ext uri="{FF2B5EF4-FFF2-40B4-BE49-F238E27FC236}">
                <a16:creationId xmlns:a16="http://schemas.microsoft.com/office/drawing/2014/main" id="{4CC147A3-69BD-44D2-8260-46F2AE8D4947}"/>
              </a:ext>
            </a:extLst>
          </p:cNvPr>
          <p:cNvPicPr>
            <a:picLocks noChangeAspect="1"/>
          </p:cNvPicPr>
          <p:nvPr/>
        </p:nvPicPr>
        <p:blipFill>
          <a:blip r:embed="rId4"/>
          <a:stretch>
            <a:fillRect/>
          </a:stretch>
        </p:blipFill>
        <p:spPr>
          <a:xfrm>
            <a:off x="1058174" y="1389205"/>
            <a:ext cx="10090030" cy="3331968"/>
          </a:xfrm>
          <a:prstGeom prst="rect">
            <a:avLst/>
          </a:prstGeom>
        </p:spPr>
      </p:pic>
    </p:spTree>
    <p:extLst>
      <p:ext uri="{BB962C8B-B14F-4D97-AF65-F5344CB8AC3E}">
        <p14:creationId xmlns:p14="http://schemas.microsoft.com/office/powerpoint/2010/main" val="80911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E6263-BB8F-4DBD-8415-2EFAE1F423B9}"/>
              </a:ext>
            </a:extLst>
          </p:cNvPr>
          <p:cNvSpPr txBox="1"/>
          <p:nvPr/>
        </p:nvSpPr>
        <p:spPr>
          <a:xfrm>
            <a:off x="172452" y="243639"/>
            <a:ext cx="11847096" cy="784702"/>
          </a:xfrm>
          <a:prstGeom prst="rect">
            <a:avLst/>
          </a:prstGeom>
          <a:noFill/>
        </p:spPr>
        <p:txBody>
          <a:bodyPr wrap="square" rtlCol="0">
            <a:spAutoFit/>
          </a:bodyPr>
          <a:lstStyle/>
          <a:p>
            <a:pPr marL="0" marR="0">
              <a:lnSpc>
                <a:spcPct val="107000"/>
              </a:lnSpc>
              <a:spcBef>
                <a:spcPts val="0"/>
              </a:spcBef>
              <a:spcAft>
                <a:spcPts val="800"/>
              </a:spcAft>
            </a:pPr>
            <a:r>
              <a:rPr lang="en-US" sz="4400" b="1" cap="small" spc="25">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4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16F8233-6ABA-4C1D-9C7A-521037A772D0}"/>
              </a:ext>
            </a:extLst>
          </p:cNvPr>
          <p:cNvSpPr txBox="1"/>
          <p:nvPr/>
        </p:nvSpPr>
        <p:spPr>
          <a:xfrm>
            <a:off x="8602332" y="2478487"/>
            <a:ext cx="3218697" cy="3231654"/>
          </a:xfrm>
          <a:prstGeom prst="rect">
            <a:avLst/>
          </a:prstGeom>
          <a:noFill/>
          <a:ln w="28575">
            <a:solidFill>
              <a:schemeClr val="accent1">
                <a:lumMod val="60000"/>
                <a:lumOff val="40000"/>
              </a:schemeClr>
            </a:solidFill>
          </a:ln>
        </p:spPr>
        <p:txBody>
          <a:bodyPr wrap="square" rtlCol="0">
            <a:spAutoFit/>
          </a:bodyPr>
          <a:lstStyle/>
          <a:p>
            <a:pPr algn="ctr"/>
            <a:r>
              <a:rPr lang="en-US" sz="2200" b="1" u="sng">
                <a:solidFill>
                  <a:schemeClr val="bg2">
                    <a:lumMod val="10000"/>
                  </a:schemeClr>
                </a:solidFill>
              </a:rPr>
              <a:t>Insights</a:t>
            </a:r>
          </a:p>
          <a:p>
            <a:pPr algn="ctr"/>
            <a:endParaRPr lang="en-US" sz="2200" b="1" u="sng">
              <a:solidFill>
                <a:schemeClr val="bg2">
                  <a:lumMod val="10000"/>
                </a:schemeClr>
              </a:solidFill>
            </a:endParaRPr>
          </a:p>
          <a:p>
            <a:pPr marL="342900" indent="-342900">
              <a:buAutoNum type="arabicPeriod"/>
            </a:pPr>
            <a:r>
              <a:rPr lang="en-US" sz="1600">
                <a:solidFill>
                  <a:srgbClr val="6D6C6C"/>
                </a:solidFill>
              </a:rPr>
              <a:t>Longer term loan is more likely to default</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Counter intuitively people with no verification have slightly less likelihood of loan default</a:t>
            </a:r>
          </a:p>
          <a:p>
            <a:pPr marL="342900" indent="-342900">
              <a:buAutoNum type="arabicPeriod"/>
            </a:pPr>
            <a:endParaRPr lang="en-US" sz="1600">
              <a:solidFill>
                <a:srgbClr val="6D6C6C"/>
              </a:solidFill>
            </a:endParaRPr>
          </a:p>
          <a:p>
            <a:pPr marL="342900" indent="-342900">
              <a:buAutoNum type="arabicPeriod"/>
            </a:pPr>
            <a:r>
              <a:rPr lang="en-US" sz="1600">
                <a:solidFill>
                  <a:srgbClr val="6D6C6C"/>
                </a:solidFill>
              </a:rPr>
              <a:t>Debt consolidation seems to be the most common reason for loan availing</a:t>
            </a:r>
            <a:endParaRPr lang="en-US" sz="1100">
              <a:solidFill>
                <a:srgbClr val="6D6C6C"/>
              </a:solidFill>
            </a:endParaRPr>
          </a:p>
        </p:txBody>
      </p:sp>
      <p:pic>
        <p:nvPicPr>
          <p:cNvPr id="2" name="Picture 2" descr="Chart, bar chart, waterfall chart&#10;&#10;Description automatically generated">
            <a:extLst>
              <a:ext uri="{FF2B5EF4-FFF2-40B4-BE49-F238E27FC236}">
                <a16:creationId xmlns:a16="http://schemas.microsoft.com/office/drawing/2014/main" id="{FA01FDF5-9C96-4232-94B3-94842F45FCF4}"/>
              </a:ext>
            </a:extLst>
          </p:cNvPr>
          <p:cNvPicPr>
            <a:picLocks noChangeAspect="1"/>
          </p:cNvPicPr>
          <p:nvPr/>
        </p:nvPicPr>
        <p:blipFill>
          <a:blip r:embed="rId3"/>
          <a:stretch>
            <a:fillRect/>
          </a:stretch>
        </p:blipFill>
        <p:spPr>
          <a:xfrm>
            <a:off x="368061" y="1372486"/>
            <a:ext cx="7502105" cy="5435747"/>
          </a:xfrm>
          <a:prstGeom prst="rect">
            <a:avLst/>
          </a:prstGeom>
        </p:spPr>
      </p:pic>
    </p:spTree>
    <p:extLst>
      <p:ext uri="{BB962C8B-B14F-4D97-AF65-F5344CB8AC3E}">
        <p14:creationId xmlns:p14="http://schemas.microsoft.com/office/powerpoint/2010/main" val="1266545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858</Words>
  <Application>Microsoft Office PowerPoint</Application>
  <PresentationFormat>Widescreen</PresentationFormat>
  <Paragraphs>166</Paragraphs>
  <Slides>27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Ather, Usama</dc:creator>
  <cp:lastModifiedBy>Ather, Usama</cp:lastModifiedBy>
  <cp:revision>5</cp:revision>
  <dcterms:created xsi:type="dcterms:W3CDTF">2021-02-27T02:58:48Z</dcterms:created>
  <dcterms:modified xsi:type="dcterms:W3CDTF">2021-03-01T19:31:12Z</dcterms:modified>
</cp:coreProperties>
</file>